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
  </p:notesMasterIdLst>
  <p:handoutMasterIdLst>
    <p:handoutMasterId r:id="rId4"/>
  </p:handoutMasterIdLst>
  <p:sldIdLst>
    <p:sldId id="256" r:id="rId2"/>
  </p:sldIdLst>
  <p:sldSz cx="32918400" cy="21945600"/>
  <p:notesSz cx="6858000" cy="9144000"/>
  <p:defaultTextStyle>
    <a:defPPr>
      <a:defRPr lang="en-US"/>
    </a:defPPr>
    <a:lvl1pPr marL="0" algn="l" defTabSz="2393829" rtl="0" eaLnBrk="1" latinLnBrk="0" hangingPunct="1">
      <a:defRPr sz="4713" kern="1200">
        <a:solidFill>
          <a:schemeClr val="tx1"/>
        </a:solidFill>
        <a:latin typeface="+mn-lt"/>
        <a:ea typeface="+mn-ea"/>
        <a:cs typeface="+mn-cs"/>
      </a:defRPr>
    </a:lvl1pPr>
    <a:lvl2pPr marL="1196915" algn="l" defTabSz="2393829" rtl="0" eaLnBrk="1" latinLnBrk="0" hangingPunct="1">
      <a:defRPr sz="4713" kern="1200">
        <a:solidFill>
          <a:schemeClr val="tx1"/>
        </a:solidFill>
        <a:latin typeface="+mn-lt"/>
        <a:ea typeface="+mn-ea"/>
        <a:cs typeface="+mn-cs"/>
      </a:defRPr>
    </a:lvl2pPr>
    <a:lvl3pPr marL="2393829" algn="l" defTabSz="2393829" rtl="0" eaLnBrk="1" latinLnBrk="0" hangingPunct="1">
      <a:defRPr sz="4713" kern="1200">
        <a:solidFill>
          <a:schemeClr val="tx1"/>
        </a:solidFill>
        <a:latin typeface="+mn-lt"/>
        <a:ea typeface="+mn-ea"/>
        <a:cs typeface="+mn-cs"/>
      </a:defRPr>
    </a:lvl3pPr>
    <a:lvl4pPr marL="3590743" algn="l" defTabSz="2393829" rtl="0" eaLnBrk="1" latinLnBrk="0" hangingPunct="1">
      <a:defRPr sz="4713" kern="1200">
        <a:solidFill>
          <a:schemeClr val="tx1"/>
        </a:solidFill>
        <a:latin typeface="+mn-lt"/>
        <a:ea typeface="+mn-ea"/>
        <a:cs typeface="+mn-cs"/>
      </a:defRPr>
    </a:lvl4pPr>
    <a:lvl5pPr marL="4787658" algn="l" defTabSz="2393829" rtl="0" eaLnBrk="1" latinLnBrk="0" hangingPunct="1">
      <a:defRPr sz="4713" kern="1200">
        <a:solidFill>
          <a:schemeClr val="tx1"/>
        </a:solidFill>
        <a:latin typeface="+mn-lt"/>
        <a:ea typeface="+mn-ea"/>
        <a:cs typeface="+mn-cs"/>
      </a:defRPr>
    </a:lvl5pPr>
    <a:lvl6pPr marL="5984572" algn="l" defTabSz="2393829" rtl="0" eaLnBrk="1" latinLnBrk="0" hangingPunct="1">
      <a:defRPr sz="4713" kern="1200">
        <a:solidFill>
          <a:schemeClr val="tx1"/>
        </a:solidFill>
        <a:latin typeface="+mn-lt"/>
        <a:ea typeface="+mn-ea"/>
        <a:cs typeface="+mn-cs"/>
      </a:defRPr>
    </a:lvl6pPr>
    <a:lvl7pPr marL="7181487" algn="l" defTabSz="2393829" rtl="0" eaLnBrk="1" latinLnBrk="0" hangingPunct="1">
      <a:defRPr sz="4713" kern="1200">
        <a:solidFill>
          <a:schemeClr val="tx1"/>
        </a:solidFill>
        <a:latin typeface="+mn-lt"/>
        <a:ea typeface="+mn-ea"/>
        <a:cs typeface="+mn-cs"/>
      </a:defRPr>
    </a:lvl7pPr>
    <a:lvl8pPr marL="8378402" algn="l" defTabSz="2393829" rtl="0" eaLnBrk="1" latinLnBrk="0" hangingPunct="1">
      <a:defRPr sz="4713" kern="1200">
        <a:solidFill>
          <a:schemeClr val="tx1"/>
        </a:solidFill>
        <a:latin typeface="+mn-lt"/>
        <a:ea typeface="+mn-ea"/>
        <a:cs typeface="+mn-cs"/>
      </a:defRPr>
    </a:lvl8pPr>
    <a:lvl9pPr marL="9575315" algn="l" defTabSz="2393829" rtl="0" eaLnBrk="1" latinLnBrk="0" hangingPunct="1">
      <a:defRPr sz="47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824"/>
    <a:srgbClr val="CB2433"/>
    <a:srgbClr val="DA34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A9C8F-ADB4-4F51-8997-6C6C8219FE6A}" v="132" dt="2026-03-27T18:07:07.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50"/>
    <p:restoredTop sz="96942"/>
  </p:normalViewPr>
  <p:slideViewPr>
    <p:cSldViewPr snapToGrid="0" snapToObjects="1" showGuides="1">
      <p:cViewPr varScale="1">
        <p:scale>
          <a:sx n="35" d="100"/>
          <a:sy n="35" d="100"/>
        </p:scale>
        <p:origin x="288" y="102"/>
      </p:cViewPr>
      <p:guideLst>
        <p:guide orient="horz" pos="6912"/>
        <p:guide pos="1036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17" d="100"/>
          <a:sy n="117" d="100"/>
        </p:scale>
        <p:origin x="42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64CCB6-B49A-7A4B-98E2-CD6198D7BC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381644-A3AA-4945-B78C-B3DC2AF75C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8953DA-2C1E-684C-9656-6C649107758F}" type="datetimeFigureOut">
              <a:rPr lang="en-US" smtClean="0"/>
              <a:t>3/31/2026</a:t>
            </a:fld>
            <a:endParaRPr lang="en-US"/>
          </a:p>
        </p:txBody>
      </p:sp>
      <p:sp>
        <p:nvSpPr>
          <p:cNvPr id="4" name="Footer Placeholder 3">
            <a:extLst>
              <a:ext uri="{FF2B5EF4-FFF2-40B4-BE49-F238E27FC236}">
                <a16:creationId xmlns:a16="http://schemas.microsoft.com/office/drawing/2014/main" id="{6B7BDEBD-11C8-7D49-913A-9FEC4E56BA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D72E58-837F-EF41-BD95-BDBE5FC41A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CE6213-5E47-E240-818C-F70AD6FA8ED9}" type="slidenum">
              <a:rPr lang="en-US" smtClean="0"/>
              <a:t>‹#›</a:t>
            </a:fld>
            <a:endParaRPr lang="en-US"/>
          </a:p>
        </p:txBody>
      </p:sp>
    </p:spTree>
    <p:extLst>
      <p:ext uri="{BB962C8B-B14F-4D97-AF65-F5344CB8AC3E}">
        <p14:creationId xmlns:p14="http://schemas.microsoft.com/office/powerpoint/2010/main" val="4193298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DF8E-9D3A-3C47-BE8E-0E7C1E69E293}" type="datetimeFigureOut">
              <a:rPr lang="en-US" smtClean="0"/>
              <a:t>3/31/2026</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F4777-481A-BB4C-A6BE-9715F5A5E7B2}" type="slidenum">
              <a:rPr lang="en-US" smtClean="0"/>
              <a:t>‹#›</a:t>
            </a:fld>
            <a:endParaRPr lang="en-US"/>
          </a:p>
        </p:txBody>
      </p:sp>
    </p:spTree>
    <p:extLst>
      <p:ext uri="{BB962C8B-B14F-4D97-AF65-F5344CB8AC3E}">
        <p14:creationId xmlns:p14="http://schemas.microsoft.com/office/powerpoint/2010/main" val="153549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9F4777-481A-BB4C-A6BE-9715F5A5E7B2}" type="slidenum">
              <a:rPr lang="en-US" smtClean="0"/>
              <a:t>1</a:t>
            </a:fld>
            <a:endParaRPr lang="en-US"/>
          </a:p>
        </p:txBody>
      </p:sp>
    </p:spTree>
    <p:extLst>
      <p:ext uri="{BB962C8B-B14F-4D97-AF65-F5344CB8AC3E}">
        <p14:creationId xmlns:p14="http://schemas.microsoft.com/office/powerpoint/2010/main" val="83300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584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68B208-05D6-1A41-980C-331CBBC79045}"/>
              </a:ext>
            </a:extLst>
          </p:cNvPr>
          <p:cNvPicPr>
            <a:picLocks noChangeAspect="1"/>
          </p:cNvPicPr>
          <p:nvPr userDrawn="1"/>
        </p:nvPicPr>
        <p:blipFill>
          <a:blip r:embed="rId3"/>
          <a:srcRect/>
          <a:stretch/>
        </p:blipFill>
        <p:spPr>
          <a:xfrm>
            <a:off x="0" y="0"/>
            <a:ext cx="32918400" cy="21945600"/>
          </a:xfrm>
          <a:prstGeom prst="rect">
            <a:avLst/>
          </a:prstGeom>
        </p:spPr>
      </p:pic>
    </p:spTree>
    <p:extLst>
      <p:ext uri="{BB962C8B-B14F-4D97-AF65-F5344CB8AC3E}">
        <p14:creationId xmlns:p14="http://schemas.microsoft.com/office/powerpoint/2010/main" val="2399805357"/>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80CEB67-5D13-D745-B94C-7A94D27A26C0}"/>
              </a:ext>
            </a:extLst>
          </p:cNvPr>
          <p:cNvGraphicFramePr>
            <a:graphicFrameLocks noGrp="1"/>
          </p:cNvGraphicFramePr>
          <p:nvPr>
            <p:extLst>
              <p:ext uri="{D42A27DB-BD31-4B8C-83A1-F6EECF244321}">
                <p14:modId xmlns:p14="http://schemas.microsoft.com/office/powerpoint/2010/main" val="2091352080"/>
              </p:ext>
            </p:extLst>
          </p:nvPr>
        </p:nvGraphicFramePr>
        <p:xfrm>
          <a:off x="427881" y="4511233"/>
          <a:ext cx="7342632" cy="6547104"/>
        </p:xfrm>
        <a:graphic>
          <a:graphicData uri="http://schemas.openxmlformats.org/drawingml/2006/table">
            <a:tbl>
              <a:tblPr firstRow="1" bandRow="1">
                <a:effectLst/>
                <a:tableStyleId>{2D5ABB26-0587-4C30-8999-92F81FD0307C}</a:tableStyleId>
              </a:tblPr>
              <a:tblGrid>
                <a:gridCol w="7342632">
                  <a:extLst>
                    <a:ext uri="{9D8B030D-6E8A-4147-A177-3AD203B41FA5}">
                      <a16:colId xmlns:a16="http://schemas.microsoft.com/office/drawing/2014/main" val="20000"/>
                    </a:ext>
                  </a:extLst>
                </a:gridCol>
              </a:tblGrid>
              <a:tr h="917842">
                <a:tc>
                  <a:txBody>
                    <a:bodyPr/>
                    <a:lstStyle/>
                    <a:p>
                      <a:pPr marL="0" marR="0" indent="0" algn="l" defTabSz="3535710" rtl="0" eaLnBrk="1" fontAlgn="auto" latinLnBrk="0" hangingPunct="1">
                        <a:lnSpc>
                          <a:spcPct val="100000"/>
                        </a:lnSpc>
                        <a:spcBef>
                          <a:spcPts val="0"/>
                        </a:spcBef>
                        <a:spcAft>
                          <a:spcPts val="1800"/>
                        </a:spcAft>
                        <a:buClrTx/>
                        <a:buSzTx/>
                        <a:buFontTx/>
                        <a:buNone/>
                        <a:tabLst/>
                        <a:defRPr/>
                      </a:pPr>
                      <a:r>
                        <a:rPr lang="en-US" sz="3600" b="1" spc="100" baseline="0" dirty="0">
                          <a:solidFill>
                            <a:schemeClr val="bg1"/>
                          </a:solidFill>
                          <a:latin typeface="Arial" charset="0"/>
                          <a:ea typeface="Arial" charset="0"/>
                          <a:cs typeface="Arial" charset="0"/>
                        </a:rPr>
                        <a:t>Introduction</a:t>
                      </a:r>
                    </a:p>
                  </a:txBody>
                  <a:tcPr marL="219456" marR="219456" marT="219456" marB="219456">
                    <a:lnB w="76200" cap="flat" cmpd="sng" algn="ctr">
                      <a:solidFill>
                        <a:schemeClr val="bg2">
                          <a:lumMod val="90000"/>
                        </a:schemeClr>
                      </a:solidFill>
                      <a:prstDash val="solid"/>
                      <a:round/>
                      <a:headEnd type="none" w="med" len="med"/>
                      <a:tailEnd type="none" w="med" len="med"/>
                    </a:lnB>
                    <a:solidFill>
                      <a:srgbClr val="CB2133"/>
                    </a:solidFill>
                  </a:tcPr>
                </a:tc>
                <a:extLst>
                  <a:ext uri="{0D108BD9-81ED-4DB2-BD59-A6C34878D82A}">
                    <a16:rowId xmlns:a16="http://schemas.microsoft.com/office/drawing/2014/main" val="10000"/>
                  </a:ext>
                </a:extLst>
              </a:tr>
              <a:tr h="5255732">
                <a:tc>
                  <a:txBody>
                    <a:bodyPr/>
                    <a:lstStyle/>
                    <a:p>
                      <a:pPr marL="0" marR="0" lvl="0" indent="0" algn="l" defTabSz="292608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chemeClr val="tx1"/>
                          </a:solidFill>
                          <a:effectLst/>
                          <a:latin typeface="Arial" panose="020B0604020202020204" pitchFamily="34" charset="0"/>
                          <a:ea typeface="+mn-ea"/>
                          <a:cs typeface="Arial" panose="020B0604020202020204" pitchFamily="34" charset="0"/>
                        </a:rPr>
                        <a:t>Prairie ringneck snakes (</a:t>
                      </a:r>
                      <a:r>
                        <a:rPr lang="en-US" sz="2000" b="0" i="1" u="none" strike="noStrike" kern="1200" dirty="0">
                          <a:solidFill>
                            <a:schemeClr val="tx1"/>
                          </a:solidFill>
                          <a:effectLst/>
                          <a:latin typeface="Arial" panose="020B0604020202020204" pitchFamily="34" charset="0"/>
                          <a:ea typeface="+mn-ea"/>
                          <a:cs typeface="Arial" panose="020B0604020202020204" pitchFamily="34" charset="0"/>
                        </a:rPr>
                        <a:t>Diadophis punctatus </a:t>
                      </a:r>
                      <a:r>
                        <a:rPr lang="en-US" sz="2000" b="0" i="1" u="none" strike="noStrike" kern="1200" dirty="0" err="1">
                          <a:solidFill>
                            <a:schemeClr val="tx1"/>
                          </a:solidFill>
                          <a:effectLst/>
                          <a:latin typeface="Arial" panose="020B0604020202020204" pitchFamily="34" charset="0"/>
                          <a:ea typeface="+mn-ea"/>
                          <a:cs typeface="Arial" panose="020B0604020202020204" pitchFamily="34" charset="0"/>
                        </a:rPr>
                        <a:t>spp</a:t>
                      </a:r>
                      <a:r>
                        <a:rPr lang="en-US" sz="2000" b="0" i="1" u="none" strike="noStrike" kern="1200" dirty="0">
                          <a:solidFill>
                            <a:schemeClr val="tx1"/>
                          </a:solidFill>
                          <a:effectLst/>
                          <a:latin typeface="Arial" panose="020B0604020202020204" pitchFamily="34" charset="0"/>
                          <a:ea typeface="+mn-ea"/>
                          <a:cs typeface="Arial" panose="020B0604020202020204" pitchFamily="34" charset="0"/>
                        </a:rPr>
                        <a:t>) </a:t>
                      </a:r>
                      <a:r>
                        <a:rPr lang="en-US" sz="2000" b="0" i="0" u="none" strike="noStrike" kern="1200" dirty="0">
                          <a:solidFill>
                            <a:schemeClr val="tx1"/>
                          </a:solidFill>
                          <a:effectLst/>
                          <a:latin typeface="Arial" panose="020B0604020202020204" pitchFamily="34" charset="0"/>
                          <a:ea typeface="+mn-ea"/>
                          <a:cs typeface="Arial" panose="020B0604020202020204" pitchFamily="34" charset="0"/>
                        </a:rPr>
                        <a:t>are an intercontinental fossorial species of snake and can live in a large variety of habitats. Their genetic spread can be limited due to the topography of their landscape and their small size and individual range.</a:t>
                      </a:r>
                      <a:br>
                        <a:rPr lang="en-US" sz="1800" dirty="0">
                          <a:latin typeface="Arial" panose="020B0604020202020204" pitchFamily="34" charset="0"/>
                          <a:cs typeface="Arial" panose="020B0604020202020204" pitchFamily="34" charset="0"/>
                        </a:rPr>
                      </a:br>
                      <a:endParaRPr lang="en-US" sz="1800" b="0" i="1" u="none" strike="noStrike" kern="1200" dirty="0">
                        <a:solidFill>
                          <a:srgbClr val="CA2234"/>
                        </a:solidFill>
                        <a:effectLst/>
                        <a:latin typeface="Times New Roman" charset="0"/>
                        <a:ea typeface="+mn-ea"/>
                        <a:cs typeface="Times New Roman" charset="0"/>
                      </a:endParaRPr>
                    </a:p>
                    <a:p>
                      <a:pPr rtl="0"/>
                      <a:r>
                        <a:rPr lang="en-US" sz="2000" b="0" i="0" u="none" strike="noStrike" kern="1200" dirty="0">
                          <a:solidFill>
                            <a:schemeClr val="tx1"/>
                          </a:solidFill>
                          <a:effectLst/>
                          <a:latin typeface="Arial" panose="020B0604020202020204" pitchFamily="34" charset="0"/>
                          <a:ea typeface="+mn-ea"/>
                          <a:cs typeface="Arial" panose="020B0604020202020204" pitchFamily="34" charset="0"/>
                        </a:rPr>
                        <a:t>The purpose of this research is to determine whether soil type significantly affects the viability, survival, and ultimately range of prairie ringnecks (</a:t>
                      </a:r>
                      <a:r>
                        <a:rPr lang="en-US" sz="2000" b="0" i="1" u="none" strike="noStrike" kern="1200" dirty="0">
                          <a:solidFill>
                            <a:schemeClr val="tx1"/>
                          </a:solidFill>
                          <a:effectLst/>
                          <a:latin typeface="Arial" panose="020B0604020202020204" pitchFamily="34" charset="0"/>
                          <a:ea typeface="+mn-ea"/>
                          <a:cs typeface="Arial" panose="020B0604020202020204" pitchFamily="34" charset="0"/>
                        </a:rPr>
                        <a:t>Diadophis punctatus </a:t>
                      </a:r>
                      <a:r>
                        <a:rPr lang="en-US" sz="2000" b="0" i="1" u="none" strike="noStrike" kern="1200" dirty="0" err="1">
                          <a:solidFill>
                            <a:schemeClr val="tx1"/>
                          </a:solidFill>
                          <a:effectLst/>
                          <a:latin typeface="Arial" panose="020B0604020202020204" pitchFamily="34" charset="0"/>
                          <a:ea typeface="+mn-ea"/>
                          <a:cs typeface="Arial" panose="020B0604020202020204" pitchFamily="34" charset="0"/>
                        </a:rPr>
                        <a:t>arnyi</a:t>
                      </a:r>
                      <a:r>
                        <a:rPr lang="en-US" sz="2000" b="0" i="1" u="none" strike="noStrike" kern="1200" dirty="0">
                          <a:solidFill>
                            <a:schemeClr val="tx1"/>
                          </a:solidFill>
                          <a:effectLst/>
                          <a:latin typeface="Arial" panose="020B0604020202020204" pitchFamily="34" charset="0"/>
                          <a:ea typeface="+mn-ea"/>
                          <a:cs typeface="Arial" panose="020B0604020202020204" pitchFamily="34" charset="0"/>
                        </a:rPr>
                        <a:t>) </a:t>
                      </a:r>
                      <a:r>
                        <a:rPr lang="en-US" sz="2000" b="0" i="0" u="none" strike="noStrike" kern="1200" dirty="0">
                          <a:solidFill>
                            <a:schemeClr val="tx1"/>
                          </a:solidFill>
                          <a:effectLst/>
                          <a:latin typeface="Arial" panose="020B0604020202020204" pitchFamily="34" charset="0"/>
                          <a:ea typeface="+mn-ea"/>
                          <a:cs typeface="Arial" panose="020B0604020202020204" pitchFamily="34" charset="0"/>
                        </a:rPr>
                        <a:t>in Nebraska. This study aims to provide valuable insights into the species' reproductive ecology and aid in determining the reasons behind the limited range to soil type in Nebraska. This study additionally aims to fill in gaps as to potential barriers in the range of prairie ringnecks as well as including insight to the impact climate change may have on their range.</a:t>
                      </a:r>
                      <a:endParaRPr lang="en-US" sz="2000" b="0" dirty="0">
                        <a:effectLst/>
                        <a:latin typeface="Arial" panose="020B0604020202020204" pitchFamily="34" charset="0"/>
                        <a:cs typeface="Arial" panose="020B0604020202020204" pitchFamily="34" charset="0"/>
                      </a:endParaRPr>
                    </a:p>
                    <a:p>
                      <a:endParaRPr lang="en-US" sz="1800" dirty="0"/>
                    </a:p>
                  </a:txBody>
                  <a:tcPr marL="219456" marR="219456" marT="219456" marB="219456">
                    <a:lnT w="7620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749486CC-0EBB-0B47-AAD8-87C5E18B7CA2}"/>
              </a:ext>
            </a:extLst>
          </p:cNvPr>
          <p:cNvGraphicFramePr>
            <a:graphicFrameLocks noGrp="1"/>
          </p:cNvGraphicFramePr>
          <p:nvPr>
            <p:extLst>
              <p:ext uri="{D42A27DB-BD31-4B8C-83A1-F6EECF244321}">
                <p14:modId xmlns:p14="http://schemas.microsoft.com/office/powerpoint/2010/main" val="562089416"/>
              </p:ext>
            </p:extLst>
          </p:nvPr>
        </p:nvGraphicFramePr>
        <p:xfrm>
          <a:off x="12382823" y="14586471"/>
          <a:ext cx="15843994" cy="7282860"/>
        </p:xfrm>
        <a:graphic>
          <a:graphicData uri="http://schemas.openxmlformats.org/drawingml/2006/table">
            <a:tbl>
              <a:tblPr firstRow="1" bandRow="1">
                <a:effectLst/>
                <a:tableStyleId>{2D5ABB26-0587-4C30-8999-92F81FD0307C}</a:tableStyleId>
              </a:tblPr>
              <a:tblGrid>
                <a:gridCol w="15843994">
                  <a:extLst>
                    <a:ext uri="{9D8B030D-6E8A-4147-A177-3AD203B41FA5}">
                      <a16:colId xmlns:a16="http://schemas.microsoft.com/office/drawing/2014/main" val="20000"/>
                    </a:ext>
                  </a:extLst>
                </a:gridCol>
              </a:tblGrid>
              <a:tr h="720990">
                <a:tc>
                  <a:txBody>
                    <a:bodyPr/>
                    <a:lstStyle/>
                    <a:p>
                      <a:pPr marL="0" marR="0" indent="0" algn="l" defTabSz="3535710" rtl="0" eaLnBrk="1" fontAlgn="auto" latinLnBrk="0" hangingPunct="1">
                        <a:lnSpc>
                          <a:spcPct val="100000"/>
                        </a:lnSpc>
                        <a:spcBef>
                          <a:spcPts val="0"/>
                        </a:spcBef>
                        <a:spcAft>
                          <a:spcPts val="1800"/>
                        </a:spcAft>
                        <a:buClrTx/>
                        <a:buSzTx/>
                        <a:buFontTx/>
                        <a:buNone/>
                        <a:tabLst/>
                        <a:defRPr/>
                      </a:pPr>
                      <a:r>
                        <a:rPr lang="en-US" sz="3600" b="1" kern="1200" spc="100" baseline="0" dirty="0">
                          <a:solidFill>
                            <a:schemeClr val="bg1"/>
                          </a:solidFill>
                          <a:latin typeface="Arial" charset="0"/>
                          <a:ea typeface="Arial" charset="0"/>
                          <a:cs typeface="Arial" charset="0"/>
                        </a:rPr>
                        <a:t>Discussion</a:t>
                      </a:r>
                    </a:p>
                  </a:txBody>
                  <a:tcPr marL="219456" marR="219456" marT="219456" marB="219456">
                    <a:lnB w="76200" cap="flat" cmpd="sng" algn="ctr">
                      <a:solidFill>
                        <a:schemeClr val="bg2">
                          <a:lumMod val="90000"/>
                        </a:schemeClr>
                      </a:solidFill>
                      <a:prstDash val="solid"/>
                      <a:round/>
                      <a:headEnd type="none" w="med" len="med"/>
                      <a:tailEnd type="none" w="med" len="med"/>
                    </a:lnB>
                    <a:solidFill>
                      <a:srgbClr val="CB2133"/>
                    </a:solidFill>
                  </a:tcPr>
                </a:tc>
                <a:extLst>
                  <a:ext uri="{0D108BD9-81ED-4DB2-BD59-A6C34878D82A}">
                    <a16:rowId xmlns:a16="http://schemas.microsoft.com/office/drawing/2014/main" val="10000"/>
                  </a:ext>
                </a:extLst>
              </a:tr>
              <a:tr h="6295308">
                <a:tc>
                  <a:txBody>
                    <a:bodyPr/>
                    <a:lstStyle/>
                    <a:p>
                      <a:pPr>
                        <a:spcAft>
                          <a:spcPts val="1800"/>
                        </a:spcAft>
                      </a:pPr>
                      <a:r>
                        <a:rPr lang="en-US" sz="2000" dirty="0">
                          <a:latin typeface="Arial" panose="020B0604020202020204" pitchFamily="34" charset="0"/>
                          <a:ea typeface="Times New Roman" charset="0"/>
                          <a:cs typeface="Arial" panose="020B0604020202020204" pitchFamily="34" charset="0"/>
                        </a:rPr>
                        <a:t>Although there was not a significant variation in survival between treatments based solely on substrate type and composition, the loss of mass and failure to survive may have closer ties to available water and physiological stressors. Stress from handling and disturbance may have played a large role in lack of feeding even though prey items were available. </a:t>
                      </a:r>
                    </a:p>
                    <a:p>
                      <a:pPr>
                        <a:spcAft>
                          <a:spcPts val="1800"/>
                        </a:spcAft>
                      </a:pPr>
                      <a:r>
                        <a:rPr lang="en-US" sz="2000" dirty="0">
                          <a:latin typeface="Arial" panose="020B0604020202020204" pitchFamily="34" charset="0"/>
                          <a:ea typeface="Times New Roman" charset="0"/>
                          <a:cs typeface="Arial" panose="020B0604020202020204" pitchFamily="34" charset="0"/>
                        </a:rPr>
                        <a:t>Failure to eat and subsequent gall bladder bursts were the main cause of failure in this experiment. There were multiple prey items of different sizes and species available to the snakes at all times. Constant disturbance and handling stress I think played a key role in the lack of feeding. Fungal and moisture blisters also caused failure in multiple individuals. These appear when moisture is too high and constant on the skin, which can provide insight to the ideal conditions of Ringnecks.</a:t>
                      </a:r>
                    </a:p>
                    <a:p>
                      <a:pPr>
                        <a:spcAft>
                          <a:spcPts val="1800"/>
                        </a:spcAft>
                      </a:pPr>
                      <a:r>
                        <a:rPr lang="en-US" sz="2000" dirty="0">
                          <a:latin typeface="Arial" panose="020B0604020202020204" pitchFamily="34" charset="0"/>
                          <a:ea typeface="Times New Roman" charset="0"/>
                          <a:cs typeface="Arial" panose="020B0604020202020204" pitchFamily="34" charset="0"/>
                        </a:rPr>
                        <a:t>It was also noted repeatedly throughout the study that the Ringnecks would emerge after misting took place. The misting was intended to emulate morning dew, and the snakes would drink water directly from the inert tile or side of enclosure instead of drink water off the soil under their hides. This may provide insight to behaviors the snakes display to obtain water. It has been thought that they drink water out of pockets in the ground, or they prefer areas of more moisture. I believe that future studies should be done to determine this further. </a:t>
                      </a:r>
                    </a:p>
                  </a:txBody>
                  <a:tcPr marL="219456" marR="219456" marT="219456" marB="219456">
                    <a:lnT w="7620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1B4F9A71-ACFA-C542-A80D-43C948294EFB}"/>
              </a:ext>
            </a:extLst>
          </p:cNvPr>
          <p:cNvGraphicFramePr>
            <a:graphicFrameLocks noGrp="1"/>
          </p:cNvGraphicFramePr>
          <p:nvPr>
            <p:extLst>
              <p:ext uri="{D42A27DB-BD31-4B8C-83A1-F6EECF244321}">
                <p14:modId xmlns:p14="http://schemas.microsoft.com/office/powerpoint/2010/main" val="1935783473"/>
              </p:ext>
            </p:extLst>
          </p:nvPr>
        </p:nvGraphicFramePr>
        <p:xfrm>
          <a:off x="427881" y="11028840"/>
          <a:ext cx="7342632" cy="9351264"/>
        </p:xfrm>
        <a:graphic>
          <a:graphicData uri="http://schemas.openxmlformats.org/drawingml/2006/table">
            <a:tbl>
              <a:tblPr firstRow="1" bandRow="1">
                <a:effectLst/>
                <a:tableStyleId>{2D5ABB26-0587-4C30-8999-92F81FD0307C}</a:tableStyleId>
              </a:tblPr>
              <a:tblGrid>
                <a:gridCol w="7342632">
                  <a:extLst>
                    <a:ext uri="{9D8B030D-6E8A-4147-A177-3AD203B41FA5}">
                      <a16:colId xmlns:a16="http://schemas.microsoft.com/office/drawing/2014/main" val="20000"/>
                    </a:ext>
                  </a:extLst>
                </a:gridCol>
              </a:tblGrid>
              <a:tr h="731520">
                <a:tc>
                  <a:txBody>
                    <a:bodyPr/>
                    <a:lstStyle/>
                    <a:p>
                      <a:pPr marL="0" marR="0" indent="0" algn="l" defTabSz="3535710" rtl="0" eaLnBrk="1" fontAlgn="auto" latinLnBrk="0" hangingPunct="1">
                        <a:lnSpc>
                          <a:spcPct val="100000"/>
                        </a:lnSpc>
                        <a:spcBef>
                          <a:spcPts val="0"/>
                        </a:spcBef>
                        <a:spcAft>
                          <a:spcPts val="1800"/>
                        </a:spcAft>
                        <a:buClrTx/>
                        <a:buSzTx/>
                        <a:buFontTx/>
                        <a:buNone/>
                        <a:tabLst/>
                        <a:defRPr/>
                      </a:pPr>
                      <a:r>
                        <a:rPr lang="en-US" sz="3600" b="1" kern="1200" spc="100" baseline="0" dirty="0">
                          <a:solidFill>
                            <a:schemeClr val="bg1"/>
                          </a:solidFill>
                          <a:latin typeface="Arial" charset="0"/>
                          <a:ea typeface="Arial" charset="0"/>
                          <a:cs typeface="Arial" charset="0"/>
                        </a:rPr>
                        <a:t>Methods</a:t>
                      </a:r>
                    </a:p>
                  </a:txBody>
                  <a:tcPr marL="219456" marR="219456" marT="219456" marB="219456">
                    <a:lnB w="76200" cap="flat" cmpd="sng" algn="ctr">
                      <a:solidFill>
                        <a:schemeClr val="bg2">
                          <a:lumMod val="90000"/>
                        </a:schemeClr>
                      </a:solidFill>
                      <a:prstDash val="solid"/>
                      <a:round/>
                      <a:headEnd type="none" w="med" len="med"/>
                      <a:tailEnd type="none" w="med" len="med"/>
                    </a:lnB>
                    <a:solidFill>
                      <a:srgbClr val="CB2133"/>
                    </a:solidFill>
                  </a:tcPr>
                </a:tc>
                <a:extLst>
                  <a:ext uri="{0D108BD9-81ED-4DB2-BD59-A6C34878D82A}">
                    <a16:rowId xmlns:a16="http://schemas.microsoft.com/office/drawing/2014/main" val="10000"/>
                  </a:ext>
                </a:extLst>
              </a:tr>
              <a:tr h="4205168">
                <a:tc>
                  <a:txBody>
                    <a:bodyPr/>
                    <a:lstStyle/>
                    <a:p>
                      <a:pPr marL="342900"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24 Adult Prairie Ringnecks were collected from various locations in Nebraska and randomly placed into 1 of three treatments. </a:t>
                      </a:r>
                    </a:p>
                    <a:p>
                      <a:pPr marL="342900"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2 adults were placed in each treatment tub that consisted of 2 inches of substrate, 1 inert tile as a hide, and prey items (worms and isopods). There is a dry and wet side of the tub, and it is watered and misted every other day to simulate dew.</a:t>
                      </a:r>
                    </a:p>
                    <a:p>
                      <a:pPr marL="342900"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All of the soils were steam sanitized prior to the start of the experiment. </a:t>
                      </a:r>
                    </a:p>
                    <a:p>
                      <a:pPr marL="342900"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The treatments include </a:t>
                      </a:r>
                    </a:p>
                    <a:p>
                      <a:pPr marL="1805940" lvl="1"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A: Sand from Keith County Nebraska</a:t>
                      </a:r>
                    </a:p>
                    <a:p>
                      <a:pPr marL="1805940" lvl="1"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B:Soil from Cherry County, Nebraska</a:t>
                      </a:r>
                    </a:p>
                    <a:p>
                      <a:pPr marL="1805940" lvl="1"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C: Clay Soil from Douglas County, Nebraska</a:t>
                      </a:r>
                    </a:p>
                    <a:p>
                      <a:pPr marL="342900" lvl="0"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Every other day the tubs are watered, measurements on moisture, pH, temperature, and food availability. Once weekly, each individual is weighed to monitor health.</a:t>
                      </a:r>
                    </a:p>
                    <a:p>
                      <a:pPr marL="1805940" lvl="1" indent="-342900">
                        <a:spcBef>
                          <a:spcPts val="0"/>
                        </a:spcBef>
                        <a:spcAft>
                          <a:spcPts val="1800"/>
                        </a:spcAft>
                        <a:buFont typeface="Arial" panose="020B0604020202020204" pitchFamily="34" charset="0"/>
                        <a:buChar char="•"/>
                      </a:pPr>
                      <a:r>
                        <a:rPr lang="en-US" sz="2000" i="0" dirty="0">
                          <a:latin typeface="Arial" panose="020B0604020202020204" pitchFamily="34" charset="0"/>
                          <a:ea typeface="Times New Roman" charset="0"/>
                          <a:cs typeface="Arial" panose="020B0604020202020204" pitchFamily="34" charset="0"/>
                        </a:rPr>
                        <a:t>Failure to survive was determined by mortality or weight loss greater than 50% initial body weight. </a:t>
                      </a:r>
                    </a:p>
                  </a:txBody>
                  <a:tcPr marL="219456" marR="219456" marT="219456" marB="219456">
                    <a:lnT w="76200" cap="flat" cmpd="sng" algn="ctr">
                      <a:solidFill>
                        <a:schemeClr val="bg2">
                          <a:lumMod val="90000"/>
                        </a:schemeClr>
                      </a:solidFill>
                      <a:prstDash val="solid"/>
                      <a:round/>
                      <a:headEnd type="none" w="med" len="med"/>
                      <a:tailEnd type="none" w="med" len="med"/>
                    </a:lnT>
                    <a:lnB w="762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TextBox 13">
            <a:extLst>
              <a:ext uri="{FF2B5EF4-FFF2-40B4-BE49-F238E27FC236}">
                <a16:creationId xmlns:a16="http://schemas.microsoft.com/office/drawing/2014/main" id="{AADDAD32-565D-9045-8DB1-5C1E0729AE65}"/>
              </a:ext>
            </a:extLst>
          </p:cNvPr>
          <p:cNvSpPr txBox="1"/>
          <p:nvPr/>
        </p:nvSpPr>
        <p:spPr>
          <a:xfrm>
            <a:off x="427883" y="439324"/>
            <a:ext cx="26738646" cy="1938992"/>
          </a:xfrm>
          <a:prstGeom prst="rect">
            <a:avLst/>
          </a:prstGeom>
          <a:noFill/>
        </p:spPr>
        <p:txBody>
          <a:bodyPr wrap="square" rtlCol="0">
            <a:spAutoFit/>
          </a:bodyPr>
          <a:lstStyle/>
          <a:p>
            <a:pPr>
              <a:lnSpc>
                <a:spcPct val="80000"/>
              </a:lnSpc>
            </a:pPr>
            <a:r>
              <a:rPr lang="en-US" sz="7300" b="1" dirty="0">
                <a:solidFill>
                  <a:schemeClr val="bg1"/>
                </a:solidFill>
                <a:latin typeface="Arial" panose="020B0604020202020204" pitchFamily="34" charset="0"/>
                <a:cs typeface="Arial" panose="020B0604020202020204" pitchFamily="34" charset="0"/>
              </a:rPr>
              <a:t>Investigating the Effect of Substrate Types on the Survival of Prairie Ringneck Snakes (</a:t>
            </a:r>
            <a:r>
              <a:rPr lang="en-US" sz="7300" b="1" i="1" dirty="0">
                <a:solidFill>
                  <a:schemeClr val="bg1"/>
                </a:solidFill>
                <a:latin typeface="Arial" panose="020B0604020202020204" pitchFamily="34" charset="0"/>
                <a:cs typeface="Arial" panose="020B0604020202020204" pitchFamily="34" charset="0"/>
              </a:rPr>
              <a:t>Diadophis punctatus </a:t>
            </a:r>
            <a:r>
              <a:rPr lang="en-US" sz="7300" b="1" i="1" dirty="0" err="1">
                <a:solidFill>
                  <a:schemeClr val="bg1"/>
                </a:solidFill>
                <a:latin typeface="Arial" panose="020B0604020202020204" pitchFamily="34" charset="0"/>
                <a:cs typeface="Arial" panose="020B0604020202020204" pitchFamily="34" charset="0"/>
              </a:rPr>
              <a:t>arnyi</a:t>
            </a:r>
            <a:r>
              <a:rPr lang="en-US" sz="7300" b="1" dirty="0">
                <a:solidFill>
                  <a:schemeClr val="bg1"/>
                </a:solidFill>
                <a:latin typeface="Arial" panose="020B0604020202020204" pitchFamily="34" charset="0"/>
                <a:cs typeface="Arial" panose="020B0604020202020204" pitchFamily="34" charset="0"/>
              </a:rPr>
              <a:t>)</a:t>
            </a:r>
            <a:endParaRPr lang="en-US" sz="7300" b="1" spc="6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073839-689F-544B-AF01-215451453DFE}"/>
              </a:ext>
            </a:extLst>
          </p:cNvPr>
          <p:cNvSpPr txBox="1"/>
          <p:nvPr/>
        </p:nvSpPr>
        <p:spPr>
          <a:xfrm>
            <a:off x="427882" y="2202035"/>
            <a:ext cx="25881627" cy="707886"/>
          </a:xfrm>
          <a:prstGeom prst="rect">
            <a:avLst/>
          </a:prstGeom>
          <a:noFill/>
        </p:spPr>
        <p:txBody>
          <a:bodyPr wrap="square" rtlCol="0">
            <a:spAutoFit/>
          </a:bodyPr>
          <a:lstStyle/>
          <a:p>
            <a:pPr>
              <a:lnSpc>
                <a:spcPct val="80000"/>
              </a:lnSpc>
            </a:pPr>
            <a:r>
              <a:rPr lang="en-US" sz="5000" i="1" dirty="0">
                <a:solidFill>
                  <a:schemeClr val="bg1"/>
                </a:solidFill>
                <a:latin typeface="Times New Roman" charset="0"/>
                <a:ea typeface="Times New Roman" charset="0"/>
                <a:cs typeface="Times New Roman" charset="0"/>
              </a:rPr>
              <a:t>Emily Deming </a:t>
            </a:r>
          </a:p>
        </p:txBody>
      </p:sp>
      <p:sp>
        <p:nvSpPr>
          <p:cNvPr id="16" name="TextBox 15">
            <a:extLst>
              <a:ext uri="{FF2B5EF4-FFF2-40B4-BE49-F238E27FC236}">
                <a16:creationId xmlns:a16="http://schemas.microsoft.com/office/drawing/2014/main" id="{AFC04EEE-8A99-404E-A855-0C691B2DA487}"/>
              </a:ext>
            </a:extLst>
          </p:cNvPr>
          <p:cNvSpPr txBox="1"/>
          <p:nvPr/>
        </p:nvSpPr>
        <p:spPr>
          <a:xfrm>
            <a:off x="427881" y="2850927"/>
            <a:ext cx="25881627" cy="535531"/>
          </a:xfrm>
          <a:prstGeom prst="rect">
            <a:avLst/>
          </a:prstGeom>
          <a:noFill/>
        </p:spPr>
        <p:txBody>
          <a:bodyPr wrap="square" rtlCol="0">
            <a:spAutoFit/>
          </a:bodyPr>
          <a:lstStyle/>
          <a:p>
            <a:pPr>
              <a:lnSpc>
                <a:spcPct val="80000"/>
              </a:lnSpc>
            </a:pPr>
            <a:r>
              <a:rPr lang="en-US" sz="3600" i="1" dirty="0">
                <a:solidFill>
                  <a:schemeClr val="bg1"/>
                </a:solidFill>
                <a:latin typeface="Times New Roman" charset="0"/>
                <a:ea typeface="Times New Roman" charset="0"/>
                <a:cs typeface="Times New Roman" charset="0"/>
              </a:rPr>
              <a:t>School of Natural Resources University of Nebraska-Lincoln </a:t>
            </a:r>
          </a:p>
        </p:txBody>
      </p:sp>
      <p:graphicFrame>
        <p:nvGraphicFramePr>
          <p:cNvPr id="18" name="Table 17">
            <a:extLst>
              <a:ext uri="{FF2B5EF4-FFF2-40B4-BE49-F238E27FC236}">
                <a16:creationId xmlns:a16="http://schemas.microsoft.com/office/drawing/2014/main" id="{F1EA910B-DF6A-0045-AC36-CE1BB6DBCF79}"/>
              </a:ext>
            </a:extLst>
          </p:cNvPr>
          <p:cNvGraphicFramePr>
            <a:graphicFrameLocks noGrp="1"/>
          </p:cNvGraphicFramePr>
          <p:nvPr>
            <p:extLst>
              <p:ext uri="{D42A27DB-BD31-4B8C-83A1-F6EECF244321}">
                <p14:modId xmlns:p14="http://schemas.microsoft.com/office/powerpoint/2010/main" val="502181525"/>
              </p:ext>
            </p:extLst>
          </p:nvPr>
        </p:nvGraphicFramePr>
        <p:xfrm>
          <a:off x="12360741" y="4478570"/>
          <a:ext cx="20408581" cy="3641425"/>
        </p:xfrm>
        <a:graphic>
          <a:graphicData uri="http://schemas.openxmlformats.org/drawingml/2006/table">
            <a:tbl>
              <a:tblPr firstRow="1" bandRow="1">
                <a:effectLst/>
                <a:tableStyleId>{2D5ABB26-0587-4C30-8999-92F81FD0307C}</a:tableStyleId>
              </a:tblPr>
              <a:tblGrid>
                <a:gridCol w="20408581">
                  <a:extLst>
                    <a:ext uri="{9D8B030D-6E8A-4147-A177-3AD203B41FA5}">
                      <a16:colId xmlns:a16="http://schemas.microsoft.com/office/drawing/2014/main" val="20000"/>
                    </a:ext>
                  </a:extLst>
                </a:gridCol>
              </a:tblGrid>
              <a:tr h="0">
                <a:tc>
                  <a:txBody>
                    <a:bodyPr/>
                    <a:lstStyle/>
                    <a:p>
                      <a:pPr marL="0" marR="0" indent="0" algn="l" defTabSz="3535710" rtl="0" eaLnBrk="1" fontAlgn="auto" latinLnBrk="0" hangingPunct="1">
                        <a:lnSpc>
                          <a:spcPct val="100000"/>
                        </a:lnSpc>
                        <a:spcBef>
                          <a:spcPts val="0"/>
                        </a:spcBef>
                        <a:spcAft>
                          <a:spcPts val="1800"/>
                        </a:spcAft>
                        <a:buClrTx/>
                        <a:buSzTx/>
                        <a:buFontTx/>
                        <a:buNone/>
                        <a:tabLst/>
                        <a:defRPr/>
                      </a:pPr>
                      <a:r>
                        <a:rPr lang="en-US" sz="3600" b="1" kern="1200" spc="100" baseline="0" dirty="0">
                          <a:solidFill>
                            <a:schemeClr val="bg1"/>
                          </a:solidFill>
                          <a:latin typeface="Arial" charset="0"/>
                          <a:ea typeface="Arial" charset="0"/>
                          <a:cs typeface="Arial" charset="0"/>
                        </a:rPr>
                        <a:t>Results </a:t>
                      </a:r>
                    </a:p>
                  </a:txBody>
                  <a:tcPr marL="365760" marR="365760" marT="228600" marB="228600">
                    <a:lnB w="76200" cap="flat" cmpd="sng" algn="ctr">
                      <a:solidFill>
                        <a:schemeClr val="bg2">
                          <a:lumMod val="90000"/>
                        </a:schemeClr>
                      </a:solidFill>
                      <a:prstDash val="solid"/>
                      <a:round/>
                      <a:headEnd type="none" w="med" len="med"/>
                      <a:tailEnd type="none" w="med" len="med"/>
                    </a:lnB>
                    <a:solidFill>
                      <a:srgbClr val="CB2133"/>
                    </a:solidFill>
                  </a:tcPr>
                </a:tc>
                <a:extLst>
                  <a:ext uri="{0D108BD9-81ED-4DB2-BD59-A6C34878D82A}">
                    <a16:rowId xmlns:a16="http://schemas.microsoft.com/office/drawing/2014/main" val="10000"/>
                  </a:ext>
                </a:extLst>
              </a:tr>
              <a:tr h="2635585">
                <a:tc>
                  <a:txBody>
                    <a:bodyPr/>
                    <a:lstStyle/>
                    <a:p>
                      <a:pPr>
                        <a:spcAft>
                          <a:spcPts val="1800"/>
                        </a:spcAft>
                      </a:pPr>
                      <a:endParaRPr lang="en-US" sz="2000" dirty="0">
                        <a:solidFill>
                          <a:schemeClr val="tx1"/>
                        </a:solidFill>
                        <a:latin typeface="Arial" panose="020B0604020202020204" pitchFamily="34" charset="0"/>
                        <a:ea typeface="Times New Roman" charset="0"/>
                        <a:cs typeface="Arial" panose="020B0604020202020204" pitchFamily="34" charset="0"/>
                      </a:endParaRPr>
                    </a:p>
                  </a:txBody>
                  <a:tcPr marL="365760" marR="365760" marT="365760" marB="0">
                    <a:lnT w="7620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17" name="TextBox 16">
            <a:extLst>
              <a:ext uri="{FF2B5EF4-FFF2-40B4-BE49-F238E27FC236}">
                <a16:creationId xmlns:a16="http://schemas.microsoft.com/office/drawing/2014/main" id="{0452E633-075C-DF95-B2D1-E129E4525D2A}"/>
              </a:ext>
            </a:extLst>
          </p:cNvPr>
          <p:cNvSpPr txBox="1"/>
          <p:nvPr/>
        </p:nvSpPr>
        <p:spPr>
          <a:xfrm>
            <a:off x="21584959" y="2633775"/>
            <a:ext cx="25429799" cy="707886"/>
          </a:xfrm>
          <a:prstGeom prst="rect">
            <a:avLst/>
          </a:prstGeom>
          <a:noFill/>
        </p:spPr>
        <p:txBody>
          <a:bodyPr wrap="square" rtlCol="0">
            <a:spAutoFit/>
          </a:bodyPr>
          <a:lstStyle/>
          <a:p>
            <a:pPr>
              <a:lnSpc>
                <a:spcPct val="80000"/>
              </a:lnSpc>
            </a:pPr>
            <a:r>
              <a:rPr lang="en-US" sz="5000" i="1" dirty="0">
                <a:solidFill>
                  <a:schemeClr val="bg1"/>
                </a:solidFill>
                <a:latin typeface="Times New Roman" charset="0"/>
                <a:ea typeface="Times New Roman" charset="0"/>
                <a:cs typeface="Times New Roman" charset="0"/>
              </a:rPr>
              <a:t>Advisor: Dennis Ferraro</a:t>
            </a:r>
          </a:p>
        </p:txBody>
      </p:sp>
      <p:pic>
        <p:nvPicPr>
          <p:cNvPr id="1030" name="Picture 6">
            <a:extLst>
              <a:ext uri="{FF2B5EF4-FFF2-40B4-BE49-F238E27FC236}">
                <a16:creationId xmlns:a16="http://schemas.microsoft.com/office/drawing/2014/main" id="{BB7DF181-DA88-88D8-0A51-B1D6FEA227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19" t="5774" r="10697" b="2588"/>
          <a:stretch>
            <a:fillRect/>
          </a:stretch>
        </p:blipFill>
        <p:spPr bwMode="auto">
          <a:xfrm>
            <a:off x="8220672" y="12512842"/>
            <a:ext cx="3689306" cy="34109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5564B8D-7BDA-0C9E-FC58-6DBEF0F94D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628" b="10354"/>
          <a:stretch>
            <a:fillRect/>
          </a:stretch>
        </p:blipFill>
        <p:spPr bwMode="auto">
          <a:xfrm>
            <a:off x="8220672" y="16682891"/>
            <a:ext cx="3716751" cy="34109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55A446ED-FFF7-E44E-EE51-E6C1888F777C}"/>
              </a:ext>
            </a:extLst>
          </p:cNvPr>
          <p:cNvPicPr>
            <a:picLocks noChangeAspect="1"/>
          </p:cNvPicPr>
          <p:nvPr/>
        </p:nvPicPr>
        <p:blipFill>
          <a:blip r:embed="rId5"/>
          <a:srcRect/>
          <a:stretch/>
        </p:blipFill>
        <p:spPr>
          <a:xfrm>
            <a:off x="19217296" y="5709278"/>
            <a:ext cx="6331375" cy="4308023"/>
          </a:xfrm>
          <a:prstGeom prst="rect">
            <a:avLst/>
          </a:prstGeom>
          <a:ln w="57150">
            <a:solidFill>
              <a:srgbClr val="9D1824"/>
            </a:solidFill>
          </a:ln>
        </p:spPr>
      </p:pic>
      <p:pic>
        <p:nvPicPr>
          <p:cNvPr id="32" name="Picture 31">
            <a:extLst>
              <a:ext uri="{FF2B5EF4-FFF2-40B4-BE49-F238E27FC236}">
                <a16:creationId xmlns:a16="http://schemas.microsoft.com/office/drawing/2014/main" id="{99B3F5DB-006A-49B2-E656-2499A1C0B0A7}"/>
              </a:ext>
            </a:extLst>
          </p:cNvPr>
          <p:cNvPicPr>
            <a:picLocks noChangeAspect="1"/>
          </p:cNvPicPr>
          <p:nvPr/>
        </p:nvPicPr>
        <p:blipFill>
          <a:blip r:embed="rId6"/>
          <a:srcRect/>
          <a:stretch/>
        </p:blipFill>
        <p:spPr>
          <a:xfrm>
            <a:off x="26020408" y="5722706"/>
            <a:ext cx="6359053" cy="4249204"/>
          </a:xfrm>
          <a:prstGeom prst="rect">
            <a:avLst/>
          </a:prstGeom>
          <a:ln w="57150">
            <a:solidFill>
              <a:srgbClr val="9D1824"/>
            </a:solidFill>
          </a:ln>
        </p:spPr>
      </p:pic>
      <p:pic>
        <p:nvPicPr>
          <p:cNvPr id="34" name="Picture 33">
            <a:extLst>
              <a:ext uri="{FF2B5EF4-FFF2-40B4-BE49-F238E27FC236}">
                <a16:creationId xmlns:a16="http://schemas.microsoft.com/office/drawing/2014/main" id="{4D4C1294-4E84-DB56-7E15-165F9E0C82E1}"/>
              </a:ext>
            </a:extLst>
          </p:cNvPr>
          <p:cNvPicPr>
            <a:picLocks noChangeAspect="1"/>
          </p:cNvPicPr>
          <p:nvPr/>
        </p:nvPicPr>
        <p:blipFill>
          <a:blip r:embed="rId7"/>
          <a:srcRect/>
          <a:stretch/>
        </p:blipFill>
        <p:spPr>
          <a:xfrm>
            <a:off x="12386508" y="5749210"/>
            <a:ext cx="6359053" cy="4323561"/>
          </a:xfrm>
          <a:prstGeom prst="rect">
            <a:avLst/>
          </a:prstGeom>
          <a:ln w="57150">
            <a:solidFill>
              <a:srgbClr val="9D1824"/>
            </a:solidFill>
          </a:ln>
        </p:spPr>
      </p:pic>
      <p:pic>
        <p:nvPicPr>
          <p:cNvPr id="35" name="Picture 8">
            <a:extLst>
              <a:ext uri="{FF2B5EF4-FFF2-40B4-BE49-F238E27FC236}">
                <a16:creationId xmlns:a16="http://schemas.microsoft.com/office/drawing/2014/main" id="{5BF705AD-F025-F017-0CE7-2472EEFA12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728" b="8142"/>
          <a:stretch>
            <a:fillRect/>
          </a:stretch>
        </p:blipFill>
        <p:spPr bwMode="auto">
          <a:xfrm>
            <a:off x="8215913" y="4058293"/>
            <a:ext cx="3646285" cy="34109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D5EC1CC-644C-A886-29EE-F07E5D3F38A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7490" t="53501"/>
          <a:stretch>
            <a:fillRect/>
          </a:stretch>
        </p:blipFill>
        <p:spPr bwMode="auto">
          <a:xfrm rot="16200000">
            <a:off x="8237709" y="8135032"/>
            <a:ext cx="3676357" cy="36462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8971E3-237B-CE5F-F045-2B33929B25F3}"/>
              </a:ext>
            </a:extLst>
          </p:cNvPr>
          <p:cNvPicPr>
            <a:picLocks noChangeAspect="1"/>
          </p:cNvPicPr>
          <p:nvPr/>
        </p:nvPicPr>
        <p:blipFill>
          <a:blip r:embed="rId10"/>
          <a:srcRect/>
          <a:stretch/>
        </p:blipFill>
        <p:spPr>
          <a:xfrm>
            <a:off x="22068722" y="10560203"/>
            <a:ext cx="5075030" cy="3571655"/>
          </a:xfrm>
          <a:prstGeom prst="rect">
            <a:avLst/>
          </a:prstGeom>
          <a:ln w="57150">
            <a:solidFill>
              <a:srgbClr val="9D1824"/>
            </a:solidFill>
          </a:ln>
        </p:spPr>
      </p:pic>
      <p:pic>
        <p:nvPicPr>
          <p:cNvPr id="10" name="Picture 9">
            <a:extLst>
              <a:ext uri="{FF2B5EF4-FFF2-40B4-BE49-F238E27FC236}">
                <a16:creationId xmlns:a16="http://schemas.microsoft.com/office/drawing/2014/main" id="{73F4498A-BABB-A84C-C07C-6BE30B5A1FD4}"/>
              </a:ext>
            </a:extLst>
          </p:cNvPr>
          <p:cNvPicPr>
            <a:picLocks noChangeAspect="1"/>
          </p:cNvPicPr>
          <p:nvPr/>
        </p:nvPicPr>
        <p:blipFill>
          <a:blip r:embed="rId11"/>
          <a:srcRect/>
          <a:stretch/>
        </p:blipFill>
        <p:spPr>
          <a:xfrm>
            <a:off x="27502441" y="10567936"/>
            <a:ext cx="5047678" cy="3552405"/>
          </a:xfrm>
          <a:prstGeom prst="rect">
            <a:avLst/>
          </a:prstGeom>
          <a:ln w="57150">
            <a:solidFill>
              <a:srgbClr val="9D1824"/>
            </a:solidFill>
          </a:ln>
        </p:spPr>
      </p:pic>
      <p:sp>
        <p:nvSpPr>
          <p:cNvPr id="11" name="TextBox 10">
            <a:extLst>
              <a:ext uri="{FF2B5EF4-FFF2-40B4-BE49-F238E27FC236}">
                <a16:creationId xmlns:a16="http://schemas.microsoft.com/office/drawing/2014/main" id="{60B86B93-BBAC-071E-7AAC-254169510995}"/>
              </a:ext>
            </a:extLst>
          </p:cNvPr>
          <p:cNvSpPr txBox="1"/>
          <p:nvPr/>
        </p:nvSpPr>
        <p:spPr>
          <a:xfrm>
            <a:off x="12427221" y="10551941"/>
            <a:ext cx="9545177" cy="3785652"/>
          </a:xfrm>
          <a:prstGeom prst="rect">
            <a:avLst/>
          </a:prstGeom>
          <a:noFill/>
        </p:spPr>
        <p:txBody>
          <a:bodyPr wrap="square" rtlCol="0">
            <a:spAutoFit/>
          </a:bodyPr>
          <a:lstStyle/>
          <a:p>
            <a:r>
              <a:rPr lang="en-US" sz="2000" dirty="0">
                <a:latin typeface="Arial" panose="020B0604020202020204" pitchFamily="34" charset="0"/>
                <a:ea typeface="Times New Roman" charset="0"/>
                <a:cs typeface="Arial" panose="020B0604020202020204" pitchFamily="34" charset="0"/>
              </a:rPr>
              <a:t>There was some variation in masses. I calculated a p value= .65 using a  chi-squared, which suggests that soil type has no statistical significance on survival. This is despite there is variation in individuals remaining among the trials, where Treatment B had the least remaining. </a:t>
            </a:r>
          </a:p>
          <a:p>
            <a:endParaRPr lang="en-US" sz="2000" dirty="0">
              <a:latin typeface="Arial" panose="020B0604020202020204" pitchFamily="34" charset="0"/>
              <a:ea typeface="Times New Roman" charset="0"/>
              <a:cs typeface="Arial" panose="020B0604020202020204" pitchFamily="34" charset="0"/>
            </a:endParaRPr>
          </a:p>
          <a:p>
            <a:r>
              <a:rPr lang="en-US" sz="2000" dirty="0">
                <a:latin typeface="Arial" panose="020B0604020202020204" pitchFamily="34" charset="0"/>
                <a:ea typeface="Times New Roman" charset="0"/>
                <a:cs typeface="Arial" panose="020B0604020202020204" pitchFamily="34" charset="0"/>
              </a:rPr>
              <a:t>The greatest mass losses were B (-3.87</a:t>
            </a:r>
            <a:r>
              <a:rPr lang="en-US" sz="2000" dirty="0">
                <a:latin typeface="Arial" panose="020B0604020202020204" pitchFamily="34" charset="0"/>
                <a:cs typeface="Arial" panose="020B0604020202020204" pitchFamily="34" charset="0"/>
              </a:rPr>
              <a:t>± 1.92g),  C (-2.76±1.63g), and then A (-2.31±1.48g). </a:t>
            </a:r>
            <a:r>
              <a:rPr lang="en-US" sz="2000" dirty="0">
                <a:latin typeface="Arial" panose="020B0604020202020204" pitchFamily="34" charset="0"/>
                <a:ea typeface="Times New Roman" charset="0"/>
                <a:cs typeface="Arial" panose="020B0604020202020204" pitchFamily="34" charset="0"/>
              </a:rPr>
              <a:t>There was additionally a net loss of weight across all the trials.</a:t>
            </a:r>
          </a:p>
          <a:p>
            <a:endParaRPr lang="en-US" sz="2000" dirty="0">
              <a:latin typeface="Arial" panose="020B0604020202020204" pitchFamily="34" charset="0"/>
              <a:ea typeface="Times New Roman" charset="0"/>
              <a:cs typeface="Arial" panose="020B0604020202020204" pitchFamily="34" charset="0"/>
            </a:endParaRPr>
          </a:p>
          <a:p>
            <a:r>
              <a:rPr lang="en-US" sz="2000" dirty="0">
                <a:latin typeface="Arial" panose="020B0604020202020204" pitchFamily="34" charset="0"/>
                <a:ea typeface="Times New Roman" charset="0"/>
                <a:cs typeface="Arial" panose="020B0604020202020204" pitchFamily="34" charset="0"/>
              </a:rPr>
              <a:t> The most common cause of failure was due to weight loss and subsequent gall bladder bursts. There other main cause was due to fungal blisters related to over-hydrated conditions. </a:t>
            </a:r>
          </a:p>
          <a:p>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D7482C4-1074-93E1-E852-97F79AC8A295}"/>
              </a:ext>
            </a:extLst>
          </p:cNvPr>
          <p:cNvSpPr txBox="1"/>
          <p:nvPr/>
        </p:nvSpPr>
        <p:spPr>
          <a:xfrm>
            <a:off x="8155084" y="7463179"/>
            <a:ext cx="4104182" cy="707886"/>
          </a:xfrm>
          <a:prstGeom prst="rect">
            <a:avLst/>
          </a:prstGeom>
          <a:noFill/>
        </p:spPr>
        <p:txBody>
          <a:bodyPr wrap="square" rtlCol="0">
            <a:spAutoFit/>
          </a:bodyPr>
          <a:lstStyle/>
          <a:p>
            <a:r>
              <a:rPr lang="en-US" sz="2000" dirty="0"/>
              <a:t>Figure 1: Ringneck exhibiting defense posture</a:t>
            </a:r>
          </a:p>
        </p:txBody>
      </p:sp>
      <p:sp>
        <p:nvSpPr>
          <p:cNvPr id="19" name="TextBox 18">
            <a:extLst>
              <a:ext uri="{FF2B5EF4-FFF2-40B4-BE49-F238E27FC236}">
                <a16:creationId xmlns:a16="http://schemas.microsoft.com/office/drawing/2014/main" id="{AB43D4B0-7AB1-D659-8AB8-D226F9FE3253}"/>
              </a:ext>
            </a:extLst>
          </p:cNvPr>
          <p:cNvSpPr txBox="1"/>
          <p:nvPr/>
        </p:nvSpPr>
        <p:spPr>
          <a:xfrm>
            <a:off x="8155084" y="11874364"/>
            <a:ext cx="4104182" cy="400110"/>
          </a:xfrm>
          <a:prstGeom prst="rect">
            <a:avLst/>
          </a:prstGeom>
          <a:noFill/>
        </p:spPr>
        <p:txBody>
          <a:bodyPr wrap="square" rtlCol="0">
            <a:spAutoFit/>
          </a:bodyPr>
          <a:lstStyle/>
          <a:p>
            <a:r>
              <a:rPr lang="en-US" sz="2000" dirty="0"/>
              <a:t>Figure 2: Ringneck adjusting mouth</a:t>
            </a:r>
          </a:p>
        </p:txBody>
      </p:sp>
      <p:sp>
        <p:nvSpPr>
          <p:cNvPr id="20" name="TextBox 19">
            <a:extLst>
              <a:ext uri="{FF2B5EF4-FFF2-40B4-BE49-F238E27FC236}">
                <a16:creationId xmlns:a16="http://schemas.microsoft.com/office/drawing/2014/main" id="{4FDAFBA0-C16B-339C-B4C2-F9488ABB97D1}"/>
              </a:ext>
            </a:extLst>
          </p:cNvPr>
          <p:cNvSpPr txBox="1"/>
          <p:nvPr/>
        </p:nvSpPr>
        <p:spPr>
          <a:xfrm>
            <a:off x="8215913" y="16028843"/>
            <a:ext cx="4104182" cy="400110"/>
          </a:xfrm>
          <a:prstGeom prst="rect">
            <a:avLst/>
          </a:prstGeom>
          <a:noFill/>
        </p:spPr>
        <p:txBody>
          <a:bodyPr wrap="square" rtlCol="0">
            <a:spAutoFit/>
          </a:bodyPr>
          <a:lstStyle/>
          <a:p>
            <a:r>
              <a:rPr lang="en-US" sz="2000" dirty="0"/>
              <a:t>Figure 3: Investigation setup</a:t>
            </a:r>
          </a:p>
        </p:txBody>
      </p:sp>
      <p:sp>
        <p:nvSpPr>
          <p:cNvPr id="21" name="TextBox 20">
            <a:extLst>
              <a:ext uri="{FF2B5EF4-FFF2-40B4-BE49-F238E27FC236}">
                <a16:creationId xmlns:a16="http://schemas.microsoft.com/office/drawing/2014/main" id="{31398F44-01DF-9A61-618C-59FC7717CF29}"/>
              </a:ext>
            </a:extLst>
          </p:cNvPr>
          <p:cNvSpPr txBox="1"/>
          <p:nvPr/>
        </p:nvSpPr>
        <p:spPr>
          <a:xfrm>
            <a:off x="8155084" y="20117380"/>
            <a:ext cx="4104182" cy="400110"/>
          </a:xfrm>
          <a:prstGeom prst="rect">
            <a:avLst/>
          </a:prstGeom>
          <a:noFill/>
        </p:spPr>
        <p:txBody>
          <a:bodyPr wrap="square" rtlCol="0">
            <a:spAutoFit/>
          </a:bodyPr>
          <a:lstStyle/>
          <a:p>
            <a:r>
              <a:rPr lang="en-US" sz="2000" dirty="0"/>
              <a:t>Snakes drinking simulated “dew”</a:t>
            </a:r>
          </a:p>
        </p:txBody>
      </p:sp>
      <p:sp>
        <p:nvSpPr>
          <p:cNvPr id="24" name="Rectangle 23">
            <a:extLst>
              <a:ext uri="{FF2B5EF4-FFF2-40B4-BE49-F238E27FC236}">
                <a16:creationId xmlns:a16="http://schemas.microsoft.com/office/drawing/2014/main" id="{BD6C555E-1982-AC27-79F1-684141A9410B}"/>
              </a:ext>
            </a:extLst>
          </p:cNvPr>
          <p:cNvSpPr/>
          <p:nvPr/>
        </p:nvSpPr>
        <p:spPr>
          <a:xfrm>
            <a:off x="28285813" y="18293898"/>
            <a:ext cx="4336026" cy="2312083"/>
          </a:xfrm>
          <a:prstGeom prst="rect">
            <a:avLst/>
          </a:prstGeom>
          <a:solidFill>
            <a:srgbClr val="CB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9821100-B44D-4DA6-086C-3248A9B9C887}"/>
              </a:ext>
            </a:extLst>
          </p:cNvPr>
          <p:cNvSpPr/>
          <p:nvPr/>
        </p:nvSpPr>
        <p:spPr>
          <a:xfrm>
            <a:off x="28285812" y="17367216"/>
            <a:ext cx="4336027" cy="926682"/>
          </a:xfrm>
          <a:prstGeom prst="rect">
            <a:avLst/>
          </a:prstGeom>
          <a:solidFill>
            <a:srgbClr val="9D1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95E152F-CFD6-680D-41CD-1E00D15829EC}"/>
              </a:ext>
            </a:extLst>
          </p:cNvPr>
          <p:cNvSpPr txBox="1"/>
          <p:nvPr/>
        </p:nvSpPr>
        <p:spPr>
          <a:xfrm>
            <a:off x="28344807" y="17606001"/>
            <a:ext cx="4336027"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Acknowledgements</a:t>
            </a:r>
          </a:p>
        </p:txBody>
      </p:sp>
      <p:sp>
        <p:nvSpPr>
          <p:cNvPr id="27" name="TextBox 26">
            <a:extLst>
              <a:ext uri="{FF2B5EF4-FFF2-40B4-BE49-F238E27FC236}">
                <a16:creationId xmlns:a16="http://schemas.microsoft.com/office/drawing/2014/main" id="{0F41B0D4-96FD-1009-3181-58E8E843F8AD}"/>
              </a:ext>
            </a:extLst>
          </p:cNvPr>
          <p:cNvSpPr txBox="1"/>
          <p:nvPr/>
        </p:nvSpPr>
        <p:spPr>
          <a:xfrm>
            <a:off x="28344807" y="18223081"/>
            <a:ext cx="3716594" cy="2708434"/>
          </a:xfrm>
          <a:prstGeom prst="rect">
            <a:avLst/>
          </a:prstGeom>
          <a:noFill/>
        </p:spPr>
        <p:txBody>
          <a:bodyPr wrap="square" rtlCol="0">
            <a:spAutoFit/>
          </a:bodyPr>
          <a:lstStyle/>
          <a:p>
            <a:pPr fontAlgn="t">
              <a:lnSpc>
                <a:spcPct val="150000"/>
              </a:lnSpc>
            </a:pPr>
            <a:r>
              <a:rPr lang="en-US" sz="2000" dirty="0">
                <a:solidFill>
                  <a:schemeClr val="bg1"/>
                </a:solidFill>
                <a:latin typeface="Arial" panose="020B0604020202020204" pitchFamily="34" charset="0"/>
                <a:cs typeface="Arial" panose="020B0604020202020204" pitchFamily="34" charset="0"/>
              </a:rPr>
              <a:t>UNL UCARE Program</a:t>
            </a:r>
          </a:p>
          <a:p>
            <a:pPr fontAlgn="t">
              <a:lnSpc>
                <a:spcPct val="150000"/>
              </a:lnSpc>
            </a:pPr>
            <a:r>
              <a:rPr lang="en-US" sz="2000" dirty="0">
                <a:solidFill>
                  <a:schemeClr val="bg1"/>
                </a:solidFill>
                <a:latin typeface="Arial" panose="020B0604020202020204" pitchFamily="34" charset="0"/>
                <a:cs typeface="Arial" panose="020B0604020202020204" pitchFamily="34" charset="0"/>
              </a:rPr>
              <a:t>UNL Herpetology Labs</a:t>
            </a:r>
          </a:p>
          <a:p>
            <a:pPr fontAlgn="t">
              <a:lnSpc>
                <a:spcPct val="150000"/>
              </a:lnSpc>
            </a:pPr>
            <a:r>
              <a:rPr lang="en-US" sz="2000" dirty="0">
                <a:solidFill>
                  <a:schemeClr val="bg1"/>
                </a:solidFill>
                <a:latin typeface="Arial" panose="020B0604020202020204" pitchFamily="34" charset="0"/>
                <a:cs typeface="Arial" panose="020B0604020202020204" pitchFamily="34" charset="0"/>
              </a:rPr>
              <a:t>Dennis Ferraro</a:t>
            </a:r>
          </a:p>
          <a:p>
            <a:pPr fontAlgn="t">
              <a:lnSpc>
                <a:spcPct val="150000"/>
              </a:lnSpc>
            </a:pPr>
            <a:r>
              <a:rPr lang="en-US" sz="2000" dirty="0">
                <a:solidFill>
                  <a:schemeClr val="bg1"/>
                </a:solidFill>
                <a:latin typeface="Arial" panose="020B0604020202020204" pitchFamily="34" charset="0"/>
                <a:cs typeface="Arial" panose="020B0604020202020204" pitchFamily="34" charset="0"/>
              </a:rPr>
              <a:t>Kenneth Pyle</a:t>
            </a:r>
          </a:p>
          <a:p>
            <a:pPr fontAlgn="t">
              <a:lnSpc>
                <a:spcPct val="150000"/>
              </a:lnSpc>
            </a:pPr>
            <a:r>
              <a:rPr lang="en-US" sz="2000" dirty="0">
                <a:solidFill>
                  <a:schemeClr val="bg1"/>
                </a:solidFill>
                <a:latin typeface="Arial" panose="020B0604020202020204" pitchFamily="34" charset="0"/>
                <a:cs typeface="Arial" panose="020B0604020202020204" pitchFamily="34" charset="0"/>
              </a:rPr>
              <a:t>John Lokke</a:t>
            </a:r>
          </a:p>
          <a:p>
            <a:endParaRPr lang="en-US" sz="2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0D13D17-C3B3-AB8E-5B55-F966C20F884A}"/>
              </a:ext>
            </a:extLst>
          </p:cNvPr>
          <p:cNvSpPr txBox="1"/>
          <p:nvPr/>
        </p:nvSpPr>
        <p:spPr>
          <a:xfrm>
            <a:off x="28285811" y="16405367"/>
            <a:ext cx="433602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Contact Information: </a:t>
            </a:r>
          </a:p>
          <a:p>
            <a:r>
              <a:rPr lang="en-US" sz="2000" dirty="0">
                <a:latin typeface="Arial" panose="020B0604020202020204" pitchFamily="34" charset="0"/>
                <a:cs typeface="Arial" panose="020B0604020202020204" pitchFamily="34" charset="0"/>
              </a:rPr>
              <a:t>Email: edeming598@gmail.com </a:t>
            </a:r>
          </a:p>
          <a:p>
            <a:r>
              <a:rPr lang="en-US" sz="2000" dirty="0">
                <a:latin typeface="Arial" panose="020B0604020202020204" pitchFamily="34" charset="0"/>
                <a:cs typeface="Arial" panose="020B0604020202020204" pitchFamily="34" charset="0"/>
              </a:rPr>
              <a:t>Phone: 402-415-9784</a:t>
            </a:r>
          </a:p>
        </p:txBody>
      </p:sp>
      <p:pic>
        <p:nvPicPr>
          <p:cNvPr id="36" name="Picture 35">
            <a:extLst>
              <a:ext uri="{FF2B5EF4-FFF2-40B4-BE49-F238E27FC236}">
                <a16:creationId xmlns:a16="http://schemas.microsoft.com/office/drawing/2014/main" id="{06ED3683-63A6-27C0-AFEF-ED6C0CDE5F70}"/>
              </a:ext>
            </a:extLst>
          </p:cNvPr>
          <p:cNvPicPr>
            <a:picLocks noChangeAspect="1"/>
          </p:cNvPicPr>
          <p:nvPr/>
        </p:nvPicPr>
        <p:blipFill>
          <a:blip r:embed="rId12"/>
          <a:stretch>
            <a:fillRect/>
          </a:stretch>
        </p:blipFill>
        <p:spPr>
          <a:xfrm>
            <a:off x="28394773" y="14288004"/>
            <a:ext cx="4227065" cy="2024977"/>
          </a:xfrm>
          <a:prstGeom prst="rect">
            <a:avLst/>
          </a:prstGeom>
        </p:spPr>
      </p:pic>
    </p:spTree>
    <p:extLst>
      <p:ext uri="{BB962C8B-B14F-4D97-AF65-F5344CB8AC3E}">
        <p14:creationId xmlns:p14="http://schemas.microsoft.com/office/powerpoint/2010/main" val="17487723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3384</TotalTime>
  <Words>762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Slattery</dc:creator>
  <cp:lastModifiedBy>Dennis Ferraro</cp:lastModifiedBy>
  <cp:revision>43</cp:revision>
  <cp:lastPrinted>2019-03-06T16:19:43Z</cp:lastPrinted>
  <dcterms:created xsi:type="dcterms:W3CDTF">2019-03-05T16:02:29Z</dcterms:created>
  <dcterms:modified xsi:type="dcterms:W3CDTF">2026-03-31T15:17:05Z</dcterms:modified>
</cp:coreProperties>
</file>