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</p:sldIdLst>
  <p:sldSz cx="36576000" cy="27432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6532" algn="l" rtl="0" fontAlgn="base">
      <a:spcBef>
        <a:spcPct val="0"/>
      </a:spcBef>
      <a:spcAft>
        <a:spcPct val="0"/>
      </a:spcAft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53064" algn="l" rtl="0" fontAlgn="base">
      <a:spcBef>
        <a:spcPct val="0"/>
      </a:spcBef>
      <a:spcAft>
        <a:spcPct val="0"/>
      </a:spcAft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79597" algn="l" rtl="0" fontAlgn="base">
      <a:spcBef>
        <a:spcPct val="0"/>
      </a:spcBef>
      <a:spcAft>
        <a:spcPct val="0"/>
      </a:spcAft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06129" algn="l" rtl="0" fontAlgn="base">
      <a:spcBef>
        <a:spcPct val="0"/>
      </a:spcBef>
      <a:spcAft>
        <a:spcPct val="0"/>
      </a:spcAft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32661" algn="l" defTabSz="653064" rtl="0" eaLnBrk="1" latinLnBrk="0" hangingPunct="1"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59193" algn="l" defTabSz="653064" rtl="0" eaLnBrk="1" latinLnBrk="0" hangingPunct="1"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85726" algn="l" defTabSz="653064" rtl="0" eaLnBrk="1" latinLnBrk="0" hangingPunct="1"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612258" algn="l" defTabSz="653064" rtl="0" eaLnBrk="1" latinLnBrk="0" hangingPunct="1">
      <a:defRPr sz="257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52F"/>
    <a:srgbClr val="2D686D"/>
    <a:srgbClr val="161645"/>
    <a:srgbClr val="EFE8DB"/>
    <a:srgbClr val="FFFFCC"/>
    <a:srgbClr val="F4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9187" autoAdjust="0"/>
    <p:restoredTop sz="99002" autoAdjust="0"/>
  </p:normalViewPr>
  <p:slideViewPr>
    <p:cSldViewPr>
      <p:cViewPr varScale="1">
        <p:scale>
          <a:sx n="18" d="100"/>
          <a:sy n="18" d="100"/>
        </p:scale>
        <p:origin x="1842" y="156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Klein" userId="4ec8d8c66201c191" providerId="LiveId" clId="{BDA5CF23-F0D3-4EDD-BBE4-C0803521965B}"/>
    <pc:docChg chg="modSld">
      <pc:chgData name="Matthew Klein" userId="4ec8d8c66201c191" providerId="LiveId" clId="{BDA5CF23-F0D3-4EDD-BBE4-C0803521965B}" dt="2026-02-19T19:24:17.124" v="43" actId="255"/>
      <pc:docMkLst>
        <pc:docMk/>
      </pc:docMkLst>
      <pc:sldChg chg="modSp mod">
        <pc:chgData name="Matthew Klein" userId="4ec8d8c66201c191" providerId="LiveId" clId="{BDA5CF23-F0D3-4EDD-BBE4-C0803521965B}" dt="2026-02-19T19:24:17.124" v="43" actId="255"/>
        <pc:sldMkLst>
          <pc:docMk/>
          <pc:sldMk cId="0" sldId="266"/>
        </pc:sldMkLst>
        <pc:spChg chg="mod">
          <ac:chgData name="Matthew Klein" userId="4ec8d8c66201c191" providerId="LiveId" clId="{BDA5CF23-F0D3-4EDD-BBE4-C0803521965B}" dt="2026-02-19T19:24:17.124" v="43" actId="255"/>
          <ac:spMkLst>
            <pc:docMk/>
            <pc:sldMk cId="0" sldId="266"/>
            <ac:spMk id="3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974" y="8521474"/>
            <a:ext cx="31090054" cy="58805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5947" y="15545028"/>
            <a:ext cx="25604107" cy="7009946"/>
          </a:xfrm>
        </p:spPr>
        <p:txBody>
          <a:bodyPr/>
          <a:lstStyle>
            <a:lvl1pPr marL="0" indent="0" algn="ctr">
              <a:buNone/>
              <a:defRPr/>
            </a:lvl1pPr>
            <a:lvl2pPr marL="326578" indent="0" algn="ctr">
              <a:buNone/>
              <a:defRPr/>
            </a:lvl2pPr>
            <a:lvl3pPr marL="653156" indent="0" algn="ctr">
              <a:buNone/>
              <a:defRPr/>
            </a:lvl3pPr>
            <a:lvl4pPr marL="979734" indent="0" algn="ctr">
              <a:buNone/>
              <a:defRPr/>
            </a:lvl4pPr>
            <a:lvl5pPr marL="1306312" indent="0" algn="ctr">
              <a:buNone/>
              <a:defRPr/>
            </a:lvl5pPr>
            <a:lvl6pPr marL="1632890" indent="0" algn="ctr">
              <a:buNone/>
              <a:defRPr/>
            </a:lvl6pPr>
            <a:lvl7pPr marL="1959468" indent="0" algn="ctr">
              <a:buNone/>
              <a:defRPr/>
            </a:lvl7pPr>
            <a:lvl8pPr marL="2286046" indent="0" algn="ctr">
              <a:buNone/>
              <a:defRPr/>
            </a:lvl8pPr>
            <a:lvl9pPr marL="26126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9507F-A426-4100-B00F-F39821238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15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62633-629A-4842-B8B1-4E6D06F85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4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8054" y="1098777"/>
            <a:ext cx="8228920" cy="234065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9028" y="1098777"/>
            <a:ext cx="24580169" cy="234065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BC40D-5F39-4D54-B12D-D39801B2A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4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5FD2B-22C2-4DA9-9ABB-8308F377A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8054"/>
            <a:ext cx="31090054" cy="5447393"/>
          </a:xfrm>
        </p:spPr>
        <p:txBody>
          <a:bodyPr anchor="t"/>
          <a:lstStyle>
            <a:lvl1pPr algn="l">
              <a:defRPr sz="285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7304"/>
            <a:ext cx="31090054" cy="6000750"/>
          </a:xfrm>
        </p:spPr>
        <p:txBody>
          <a:bodyPr anchor="b"/>
          <a:lstStyle>
            <a:lvl1pPr marL="0" indent="0">
              <a:buNone/>
              <a:defRPr sz="1429"/>
            </a:lvl1pPr>
            <a:lvl2pPr marL="326578" indent="0">
              <a:buNone/>
              <a:defRPr sz="1286"/>
            </a:lvl2pPr>
            <a:lvl3pPr marL="653156" indent="0">
              <a:buNone/>
              <a:defRPr sz="1143"/>
            </a:lvl3pPr>
            <a:lvl4pPr marL="979734" indent="0">
              <a:buNone/>
              <a:defRPr sz="1000"/>
            </a:lvl4pPr>
            <a:lvl5pPr marL="1306312" indent="0">
              <a:buNone/>
              <a:defRPr sz="1000"/>
            </a:lvl5pPr>
            <a:lvl6pPr marL="1632890" indent="0">
              <a:buNone/>
              <a:defRPr sz="1000"/>
            </a:lvl6pPr>
            <a:lvl7pPr marL="1959468" indent="0">
              <a:buNone/>
              <a:defRPr sz="1000"/>
            </a:lvl7pPr>
            <a:lvl8pPr marL="2286046" indent="0">
              <a:buNone/>
              <a:defRPr sz="1000"/>
            </a:lvl8pPr>
            <a:lvl9pPr marL="2612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2E9E1-211D-4665-8D7C-FBC2F19B8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3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9027" y="6401027"/>
            <a:ext cx="16404544" cy="18104304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42429" y="6401027"/>
            <a:ext cx="16404545" cy="18104304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B64B6-2AAB-4B27-98A3-8D07CA2D3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68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027" y="6140224"/>
            <a:ext cx="16160750" cy="2559276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78" indent="0">
              <a:buNone/>
              <a:defRPr sz="1429" b="1"/>
            </a:lvl2pPr>
            <a:lvl3pPr marL="653156" indent="0">
              <a:buNone/>
              <a:defRPr sz="1286" b="1"/>
            </a:lvl3pPr>
            <a:lvl4pPr marL="979734" indent="0">
              <a:buNone/>
              <a:defRPr sz="1143" b="1"/>
            </a:lvl4pPr>
            <a:lvl5pPr marL="1306312" indent="0">
              <a:buNone/>
              <a:defRPr sz="1143" b="1"/>
            </a:lvl5pPr>
            <a:lvl6pPr marL="1632890" indent="0">
              <a:buNone/>
              <a:defRPr sz="1143" b="1"/>
            </a:lvl6pPr>
            <a:lvl7pPr marL="1959468" indent="0">
              <a:buNone/>
              <a:defRPr sz="1143" b="1"/>
            </a:lvl7pPr>
            <a:lvl8pPr marL="2286046" indent="0">
              <a:buNone/>
              <a:defRPr sz="1143" b="1"/>
            </a:lvl8pPr>
            <a:lvl9pPr marL="2612624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9027" y="8699501"/>
            <a:ext cx="16160750" cy="15804696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554" y="6140224"/>
            <a:ext cx="16166420" cy="2559276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78" indent="0">
              <a:buNone/>
              <a:defRPr sz="1429" b="1"/>
            </a:lvl2pPr>
            <a:lvl3pPr marL="653156" indent="0">
              <a:buNone/>
              <a:defRPr sz="1286" b="1"/>
            </a:lvl3pPr>
            <a:lvl4pPr marL="979734" indent="0">
              <a:buNone/>
              <a:defRPr sz="1143" b="1"/>
            </a:lvl4pPr>
            <a:lvl5pPr marL="1306312" indent="0">
              <a:buNone/>
              <a:defRPr sz="1143" b="1"/>
            </a:lvl5pPr>
            <a:lvl6pPr marL="1632890" indent="0">
              <a:buNone/>
              <a:defRPr sz="1143" b="1"/>
            </a:lvl6pPr>
            <a:lvl7pPr marL="1959468" indent="0">
              <a:buNone/>
              <a:defRPr sz="1143" b="1"/>
            </a:lvl7pPr>
            <a:lvl8pPr marL="2286046" indent="0">
              <a:buNone/>
              <a:defRPr sz="1143" b="1"/>
            </a:lvl8pPr>
            <a:lvl9pPr marL="2612624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554" y="8699501"/>
            <a:ext cx="16166420" cy="15804696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13C9F-E9CE-4FDF-99D7-42457F298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1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C2FEC-C4C7-405B-8282-164601E25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FD153-9E80-4803-BD04-C9B9688A8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6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27" y="1091974"/>
            <a:ext cx="12033250" cy="4647973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9974" y="1091974"/>
            <a:ext cx="20447000" cy="23412223"/>
          </a:xfrm>
        </p:spPr>
        <p:txBody>
          <a:bodyPr/>
          <a:lstStyle>
            <a:lvl1pPr>
              <a:defRPr sz="2286"/>
            </a:lvl1pPr>
            <a:lvl2pPr>
              <a:defRPr sz="2000"/>
            </a:lvl2pPr>
            <a:lvl3pPr>
              <a:defRPr sz="171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027" y="5739946"/>
            <a:ext cx="12033250" cy="18764250"/>
          </a:xfrm>
        </p:spPr>
        <p:txBody>
          <a:bodyPr/>
          <a:lstStyle>
            <a:lvl1pPr marL="0" indent="0">
              <a:buNone/>
              <a:defRPr sz="1000"/>
            </a:lvl1pPr>
            <a:lvl2pPr marL="326578" indent="0">
              <a:buNone/>
              <a:defRPr sz="857"/>
            </a:lvl2pPr>
            <a:lvl3pPr marL="653156" indent="0">
              <a:buNone/>
              <a:defRPr sz="714"/>
            </a:lvl3pPr>
            <a:lvl4pPr marL="979734" indent="0">
              <a:buNone/>
              <a:defRPr sz="643"/>
            </a:lvl4pPr>
            <a:lvl5pPr marL="1306312" indent="0">
              <a:buNone/>
              <a:defRPr sz="643"/>
            </a:lvl5pPr>
            <a:lvl6pPr marL="1632890" indent="0">
              <a:buNone/>
              <a:defRPr sz="643"/>
            </a:lvl6pPr>
            <a:lvl7pPr marL="1959468" indent="0">
              <a:buNone/>
              <a:defRPr sz="643"/>
            </a:lvl7pPr>
            <a:lvl8pPr marL="2286046" indent="0">
              <a:buNone/>
              <a:defRPr sz="643"/>
            </a:lvl8pPr>
            <a:lvl9pPr marL="2612624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08F57-B474-4B43-8054-BA44B6C66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3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697" y="19201947"/>
            <a:ext cx="21946054" cy="2267857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697" y="2451554"/>
            <a:ext cx="21946054" cy="16458974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697" y="21469804"/>
            <a:ext cx="21946054" cy="3219224"/>
          </a:xfrm>
        </p:spPr>
        <p:txBody>
          <a:bodyPr/>
          <a:lstStyle>
            <a:lvl1pPr marL="0" indent="0">
              <a:buNone/>
              <a:defRPr sz="1000"/>
            </a:lvl1pPr>
            <a:lvl2pPr marL="326578" indent="0">
              <a:buNone/>
              <a:defRPr sz="857"/>
            </a:lvl2pPr>
            <a:lvl3pPr marL="653156" indent="0">
              <a:buNone/>
              <a:defRPr sz="714"/>
            </a:lvl3pPr>
            <a:lvl4pPr marL="979734" indent="0">
              <a:buNone/>
              <a:defRPr sz="643"/>
            </a:lvl4pPr>
            <a:lvl5pPr marL="1306312" indent="0">
              <a:buNone/>
              <a:defRPr sz="643"/>
            </a:lvl5pPr>
            <a:lvl6pPr marL="1632890" indent="0">
              <a:buNone/>
              <a:defRPr sz="643"/>
            </a:lvl6pPr>
            <a:lvl7pPr marL="1959468" indent="0">
              <a:buNone/>
              <a:defRPr sz="643"/>
            </a:lvl7pPr>
            <a:lvl8pPr marL="2286046" indent="0">
              <a:buNone/>
              <a:defRPr sz="643"/>
            </a:lvl8pPr>
            <a:lvl9pPr marL="2612624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24540-E154-4F5D-B525-78F2A243A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8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9028" y="1098777"/>
            <a:ext cx="3291794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49" tIns="256024" rIns="512049" bIns="2560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9028" y="6401027"/>
            <a:ext cx="32917946" cy="181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49" tIns="256024" rIns="512049" bIns="256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9028" y="24981581"/>
            <a:ext cx="85339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2049" tIns="256024" rIns="512049" bIns="256024" numCol="1" anchor="t" anchorCtr="0" compatLnSpc="1">
            <a:prstTxWarp prst="textNoShape">
              <a:avLst/>
            </a:prstTxWarp>
          </a:bodyPr>
          <a:lstStyle>
            <a:lvl1pPr>
              <a:defRPr sz="5643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7028" y="24981581"/>
            <a:ext cx="115819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2049" tIns="256024" rIns="512049" bIns="256024" numCol="1" anchor="t" anchorCtr="0" compatLnSpc="1">
            <a:prstTxWarp prst="textNoShape">
              <a:avLst/>
            </a:prstTxWarp>
          </a:bodyPr>
          <a:lstStyle>
            <a:lvl1pPr algn="ctr">
              <a:defRPr sz="5643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3028" y="24981581"/>
            <a:ext cx="85339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2049" tIns="256024" rIns="512049" bIns="256024" numCol="1" anchor="t" anchorCtr="0" compatLnSpc="1">
            <a:prstTxWarp prst="textNoShape">
              <a:avLst/>
            </a:prstTxWarp>
          </a:bodyPr>
          <a:lstStyle>
            <a:lvl1pPr algn="r">
              <a:defRPr sz="5643"/>
            </a:lvl1pPr>
          </a:lstStyle>
          <a:p>
            <a:fld id="{68E0A5A8-B106-4A40-A6FE-A57D8710ED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8127" rtl="0" eaLnBrk="0" fontAlgn="base" hangingPunct="0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8127" rtl="0" eaLnBrk="0" fontAlgn="base" hangingPunct="0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2pPr>
      <a:lvl3pPr algn="ctr" defTabSz="3658127" rtl="0" eaLnBrk="0" fontAlgn="base" hangingPunct="0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3pPr>
      <a:lvl4pPr algn="ctr" defTabSz="3658127" rtl="0" eaLnBrk="0" fontAlgn="base" hangingPunct="0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4pPr>
      <a:lvl5pPr algn="ctr" defTabSz="3658127" rtl="0" eaLnBrk="0" fontAlgn="base" hangingPunct="0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5pPr>
      <a:lvl6pPr marL="326578" algn="ctr" defTabSz="3658127" rtl="0" fontAlgn="base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6pPr>
      <a:lvl7pPr marL="653156" algn="ctr" defTabSz="3658127" rtl="0" fontAlgn="base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7pPr>
      <a:lvl8pPr marL="979734" algn="ctr" defTabSz="3658127" rtl="0" fontAlgn="base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8pPr>
      <a:lvl9pPr marL="1306312" algn="ctr" defTabSz="3658127" rtl="0" fontAlgn="base">
        <a:spcBef>
          <a:spcPct val="0"/>
        </a:spcBef>
        <a:spcAft>
          <a:spcPct val="0"/>
        </a:spcAft>
        <a:defRPr sz="17572">
          <a:solidFill>
            <a:schemeClr val="tx2"/>
          </a:solidFill>
          <a:latin typeface="Arial" charset="0"/>
        </a:defRPr>
      </a:lvl9pPr>
    </p:titleStyle>
    <p:bodyStyle>
      <a:lvl1pPr marL="1372081" indent="-1372081" algn="l" defTabSz="3658127" rtl="0" eaLnBrk="0" fontAlgn="base" hangingPunct="0">
        <a:spcBef>
          <a:spcPct val="20000"/>
        </a:spcBef>
        <a:spcAft>
          <a:spcPct val="0"/>
        </a:spcAft>
        <a:buChar char="•"/>
        <a:defRPr sz="12857">
          <a:solidFill>
            <a:schemeClr val="tx1"/>
          </a:solidFill>
          <a:latin typeface="+mn-lt"/>
          <a:ea typeface="+mn-ea"/>
          <a:cs typeface="+mn-cs"/>
        </a:defRPr>
      </a:lvl1pPr>
      <a:lvl2pPr marL="2970952" indent="-1141889" algn="l" defTabSz="3658127" rtl="0" eaLnBrk="0" fontAlgn="base" hangingPunct="0">
        <a:spcBef>
          <a:spcPct val="20000"/>
        </a:spcBef>
        <a:spcAft>
          <a:spcPct val="0"/>
        </a:spcAft>
        <a:buChar char="–"/>
        <a:defRPr sz="11215">
          <a:solidFill>
            <a:schemeClr val="tx1"/>
          </a:solidFill>
          <a:latin typeface="+mn-lt"/>
        </a:defRPr>
      </a:lvl2pPr>
      <a:lvl3pPr marL="4572091" indent="-913965" algn="l" defTabSz="3658127" rtl="0" eaLnBrk="0" fontAlgn="base" hangingPunct="0">
        <a:spcBef>
          <a:spcPct val="20000"/>
        </a:spcBef>
        <a:spcAft>
          <a:spcPct val="0"/>
        </a:spcAft>
        <a:buChar char="•"/>
        <a:defRPr sz="9643">
          <a:solidFill>
            <a:schemeClr val="tx1"/>
          </a:solidFill>
          <a:latin typeface="+mn-lt"/>
        </a:defRPr>
      </a:lvl3pPr>
      <a:lvl4pPr marL="6400021" indent="-912831" algn="l" defTabSz="3658127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9085" indent="-912831" algn="l" defTabSz="3658127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555663" indent="-912831" algn="l" defTabSz="3658127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8882240" indent="-912831" algn="l" defTabSz="3658127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208818" indent="-912831" algn="l" defTabSz="3658127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9535396" indent="-912831" algn="l" defTabSz="3658127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1" descr="Canvas"/>
          <p:cNvSpPr txBox="1">
            <a:spLocks noChangeArrowheads="1"/>
          </p:cNvSpPr>
          <p:nvPr/>
        </p:nvSpPr>
        <p:spPr bwMode="auto">
          <a:xfrm>
            <a:off x="990600" y="443592"/>
            <a:ext cx="34747200" cy="4572000"/>
          </a:xfrm>
          <a:prstGeom prst="rect">
            <a:avLst/>
          </a:pr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 w="101600">
            <a:noFill/>
            <a:miter lim="800000"/>
            <a:headEnd/>
            <a:tailEnd/>
          </a:ln>
        </p:spPr>
        <p:txBody>
          <a:bodyPr wrap="square" lIns="274320" tIns="274320" rIns="365760" bIns="274320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r>
              <a:rPr lang="en-US" altLang="en-US" sz="7214">
                <a:solidFill>
                  <a:srgbClr val="006600"/>
                </a:solidFill>
              </a:rPr>
              <a:t> </a:t>
            </a:r>
            <a:endParaRPr lang="en-US" altLang="en-US" sz="17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72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72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72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72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72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72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1714">
              <a:solidFill>
                <a:srgbClr val="006600"/>
              </a:solidFill>
            </a:endParaRPr>
          </a:p>
          <a:p>
            <a:pPr eaLnBrk="1" fontAlgn="t" hangingPunct="1"/>
            <a:endParaRPr lang="en-US" altLang="en-US" sz="1714">
              <a:solidFill>
                <a:srgbClr val="006600"/>
              </a:solidFill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7770873" y="567020"/>
            <a:ext cx="28805127" cy="4490357"/>
          </a:xfrm>
          <a:prstGeom prst="rect">
            <a:avLst/>
          </a:prstGeom>
          <a:noFill/>
          <a:ln>
            <a:noFill/>
          </a:ln>
        </p:spPr>
        <p:txBody>
          <a:bodyPr vert="horz" wrap="square" lIns="512049" tIns="256024" rIns="512049" bIns="256024" numCol="1" anchor="ctr" anchorCtr="0" compatLnSpc="1">
            <a:prstTxWarp prst="textNoShape">
              <a:avLst/>
            </a:prstTxWarp>
          </a:bodyPr>
          <a:lstStyle>
            <a:lvl1pPr algn="ctr" defTabSz="3658127" rtl="0" eaLnBrk="0" fontAlgn="base" hangingPunct="0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3658127" rtl="0" eaLnBrk="0" fontAlgn="base" hangingPunct="0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2pPr>
            <a:lvl3pPr algn="ctr" defTabSz="3658127" rtl="0" eaLnBrk="0" fontAlgn="base" hangingPunct="0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3pPr>
            <a:lvl4pPr algn="ctr" defTabSz="3658127" rtl="0" eaLnBrk="0" fontAlgn="base" hangingPunct="0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4pPr>
            <a:lvl5pPr algn="ctr" defTabSz="3658127" rtl="0" eaLnBrk="0" fontAlgn="base" hangingPunct="0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5pPr>
            <a:lvl6pPr marL="326578" algn="ctr" defTabSz="3658127" rtl="0" fontAlgn="base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6pPr>
            <a:lvl7pPr marL="653156" algn="ctr" defTabSz="3658127" rtl="0" fontAlgn="base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7pPr>
            <a:lvl8pPr marL="979734" algn="ctr" defTabSz="3658127" rtl="0" fontAlgn="base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8pPr>
            <a:lvl9pPr marL="1306312" algn="ctr" defTabSz="3658127" rtl="0" fontAlgn="base">
              <a:spcBef>
                <a:spcPct val="0"/>
              </a:spcBef>
              <a:spcAft>
                <a:spcPct val="0"/>
              </a:spcAft>
              <a:defRPr sz="17572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6000" b="1" i="1" kern="0" dirty="0">
                <a:solidFill>
                  <a:srgbClr val="2D686D"/>
                </a:solidFill>
              </a:rPr>
              <a:t>2022 Cabela’s Apprenticeship</a:t>
            </a:r>
            <a:br>
              <a:rPr lang="en-US" altLang="en-US" sz="7000" b="1" kern="0" dirty="0">
                <a:solidFill>
                  <a:schemeClr val="tx1"/>
                </a:solidFill>
              </a:rPr>
            </a:br>
            <a:r>
              <a:rPr lang="en-US" altLang="en-US" sz="6900" b="1" kern="0" dirty="0">
                <a:solidFill>
                  <a:srgbClr val="002060"/>
                </a:solidFill>
              </a:rPr>
              <a:t>Presence/Absence Survey of Herpetofauna at Niobrara Valley Preserve </a:t>
            </a:r>
            <a:br>
              <a:rPr lang="en-US" altLang="en-US" sz="7000" b="1" kern="0" dirty="0">
                <a:solidFill>
                  <a:schemeClr val="tx1"/>
                </a:solidFill>
              </a:rPr>
            </a:br>
            <a:r>
              <a:rPr lang="en-US" altLang="en-US" sz="4643" kern="0" dirty="0">
                <a:solidFill>
                  <a:srgbClr val="2D686D"/>
                </a:solidFill>
              </a:rPr>
              <a:t>Matthew Klein </a:t>
            </a:r>
          </a:p>
          <a:p>
            <a:pPr algn="l" eaLnBrk="1" hangingPunct="1"/>
            <a:r>
              <a:rPr lang="en-US" altLang="en-US" sz="4000" kern="0" dirty="0">
                <a:solidFill>
                  <a:srgbClr val="2D686D"/>
                </a:solidFill>
              </a:rPr>
              <a:t>Advisor: Dennis Ferraro </a:t>
            </a:r>
            <a:br>
              <a:rPr lang="en-US" altLang="en-US" sz="2800" kern="0" dirty="0">
                <a:solidFill>
                  <a:srgbClr val="2D686D"/>
                </a:solidFill>
              </a:rPr>
            </a:br>
            <a:endParaRPr lang="en-US" altLang="en-US" sz="4643" kern="0" dirty="0">
              <a:solidFill>
                <a:srgbClr val="2D686D"/>
              </a:solidFill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021310" y="6594799"/>
            <a:ext cx="11932690" cy="7355863"/>
          </a:xfrm>
          <a:prstGeom prst="rect">
            <a:avLst/>
          </a:prstGeom>
          <a:solidFill>
            <a:srgbClr val="EFE8DB"/>
          </a:solidFill>
          <a:ln>
            <a:noFill/>
          </a:ln>
        </p:spPr>
        <p:txBody>
          <a:bodyPr wrap="square" lIns="274320" tIns="274320" rIns="274320" bIns="274320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dirty="0"/>
              <a:t>The Nature Conservancy at Niobrara Valley Preserve is approximately 56,000 acres of sandhill prairie, oak savanna, and coniferous and deciduous forest along the Niobrara River.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400" dirty="0"/>
          </a:p>
          <a:p>
            <a:pPr eaLnBrk="1" hangingPunct="1"/>
            <a:r>
              <a:rPr lang="en-US" altLang="en-US" sz="3400" dirty="0"/>
              <a:t>The previous herpetofauna specific survey occurred in 1982, as such, there is a need for updated data on species occupancy on the property.</a:t>
            </a:r>
          </a:p>
          <a:p>
            <a:pPr eaLnBrk="1" hangingPunct="1"/>
            <a:endParaRPr lang="en-US" altLang="en-US" sz="3400" dirty="0"/>
          </a:p>
          <a:p>
            <a:pPr eaLnBrk="1" hangingPunct="1"/>
            <a:r>
              <a:rPr lang="en-US" sz="3400" dirty="0"/>
              <a:t>The goal of this study was to complete a comprehensive survey of herpetofauna species on property, identify new species or lack of previously known species on the property.</a:t>
            </a:r>
            <a:endParaRPr lang="en-US" altLang="en-US" sz="3400" dirty="0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13295043" y="6401243"/>
            <a:ext cx="11437944" cy="7338484"/>
          </a:xfrm>
          <a:prstGeom prst="rect">
            <a:avLst/>
          </a:prstGeom>
          <a:solidFill>
            <a:srgbClr val="EFE8DB"/>
          </a:solidFill>
          <a:ln>
            <a:solidFill>
              <a:srgbClr val="EFE8DB"/>
            </a:solidFill>
          </a:ln>
        </p:spPr>
        <p:txBody>
          <a:bodyPr wrap="square" lIns="274320" tIns="274320" rIns="274320" bIns="274320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Data collection June 1</a:t>
            </a:r>
            <a:r>
              <a:rPr lang="en-US" altLang="en-US" sz="3210" baseline="30000" dirty="0"/>
              <a:t>st</a:t>
            </a:r>
            <a:r>
              <a:rPr lang="en-US" altLang="en-US" sz="3210" dirty="0"/>
              <a:t> – August 5</a:t>
            </a:r>
            <a:r>
              <a:rPr lang="en-US" altLang="en-US" sz="3210" baseline="30000" dirty="0"/>
              <a:t>th</a:t>
            </a:r>
            <a:endParaRPr lang="en-US" altLang="en-US" sz="321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Trapping Methods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Coverboards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Drift fences with pitfalls &amp; funnel traps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Hoop nets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Transects/visual search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Tree frog refugia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Coverboard grids/transects and rotating drift fence locations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Individual species data parameters collected after capture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10" dirty="0"/>
              <a:t>Environmental conditions (e.g., air temperature, humidity, wind speed), GPS, habitat information collected at time of capture</a:t>
            </a:r>
          </a:p>
          <a:p>
            <a:pPr eaLnBrk="1" hangingPunct="1"/>
            <a:endParaRPr lang="en-US" altLang="en-US" sz="2357" dirty="0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990599" y="14060859"/>
            <a:ext cx="34747198" cy="830997"/>
          </a:xfrm>
          <a:prstGeom prst="rect">
            <a:avLst/>
          </a:prstGeom>
          <a:solidFill>
            <a:srgbClr val="2D686D"/>
          </a:solidFill>
          <a:ln>
            <a:noFill/>
          </a:ln>
        </p:spPr>
        <p:txBody>
          <a:bodyPr wrap="square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</a:rPr>
              <a:t> Results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1153313" y="5054111"/>
            <a:ext cx="34442399" cy="45720"/>
          </a:xfrm>
          <a:prstGeom prst="rect">
            <a:avLst/>
          </a:prstGeom>
          <a:solidFill>
            <a:srgbClr val="2D686D"/>
          </a:solidFill>
          <a:ln w="2540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86">
              <a:solidFill>
                <a:srgbClr val="4C852F"/>
              </a:solidFill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25124248" y="6365267"/>
            <a:ext cx="10663769" cy="7448193"/>
          </a:xfrm>
          <a:prstGeom prst="rect">
            <a:avLst/>
          </a:prstGeom>
          <a:solidFill>
            <a:srgbClr val="EFE8DB"/>
          </a:solidFill>
          <a:ln>
            <a:noFill/>
          </a:ln>
        </p:spPr>
        <p:txBody>
          <a:bodyPr wrap="square" lIns="274320" tIns="274320" rIns="274320" bIns="274320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17 total species, 6 anurans, 1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</a:rPr>
              <a:t>caudata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, 2 chelonians, 3 lizards and 5 snakes were identified. In comparison, the 1982 study found 25 total species, 7 anurans, 1 </a:t>
            </a:r>
            <a:r>
              <a:rPr lang="en-US" sz="3200" dirty="0" err="1">
                <a:effectLst/>
                <a:latin typeface="+mj-lt"/>
                <a:ea typeface="Calibri" panose="020F0502020204030204" pitchFamily="34" charset="0"/>
              </a:rPr>
              <a:t>caudata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, 4 turtles, 4 lizards, and 9 snake species.</a:t>
            </a:r>
          </a:p>
          <a:p>
            <a:pPr eaLnBrk="1" hangingPunct="1"/>
            <a:endParaRPr lang="en-US" sz="3200" dirty="0">
              <a:latin typeface="+mj-lt"/>
              <a:ea typeface="Calibri" panose="020F0502020204030204" pitchFamily="34" charset="0"/>
            </a:endParaRPr>
          </a:p>
          <a:p>
            <a:pPr eaLnBrk="1" hangingPunct="1"/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The reduced species diversity and overall low quantities of individuals found is likely a result of drought conditions during the 2022 summer. </a:t>
            </a:r>
          </a:p>
          <a:p>
            <a:pPr eaLnBrk="1" hangingPunct="1"/>
            <a:endParaRPr lang="en-US" sz="3200" dirty="0">
              <a:latin typeface="+mj-lt"/>
              <a:ea typeface="Calibri" panose="020F0502020204030204" pitchFamily="34" charset="0"/>
            </a:endParaRPr>
          </a:p>
          <a:p>
            <a:pPr eaLnBrk="1" hangingPunct="1"/>
            <a:r>
              <a:rPr lang="en-US" sz="3200" dirty="0">
                <a:effectLst/>
                <a:latin typeface="+mj-lt"/>
                <a:ea typeface="Calibri" panose="020F0502020204030204" pitchFamily="34" charset="0"/>
              </a:rPr>
              <a:t>Further survey work should be continued on site to expand the current data set and improve our understanding of herpetofauna diversity and occupancy at The Niobrara Preserve.</a:t>
            </a:r>
          </a:p>
          <a:p>
            <a:pPr eaLnBrk="1" hangingPunct="1"/>
            <a:endParaRPr lang="en-US" altLang="en-US" sz="3200" dirty="0">
              <a:latin typeface="+mn-lt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3704660" y="17046475"/>
            <a:ext cx="184731" cy="120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212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21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7214"/>
          </a:p>
        </p:txBody>
      </p:sp>
      <p:sp>
        <p:nvSpPr>
          <p:cNvPr id="2" name="TextBox 1"/>
          <p:cNvSpPr txBox="1"/>
          <p:nvPr/>
        </p:nvSpPr>
        <p:spPr>
          <a:xfrm>
            <a:off x="990600" y="25757372"/>
            <a:ext cx="12595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The Cabela’s Apprenticeship program is a collaborative effort among Cabela’s, Nebraska Game and Parks Commission, and University of Nebraska-Lincoln to provide tangible, experiential opportunities for undergraduate and graduate students committed to conserving fish, wildlife, and wild places</a:t>
            </a:r>
            <a:r>
              <a:rPr lang="en-US" sz="1800" dirty="0"/>
              <a:t>.  </a:t>
            </a:r>
          </a:p>
          <a:p>
            <a:endParaRPr lang="en-US" sz="1800" dirty="0"/>
          </a:p>
          <a:p>
            <a:r>
              <a:rPr lang="en-US" sz="1800" i="1" dirty="0"/>
              <a:t> The University of Nebraska–Lincoln is an equal opportunity educator and employer. </a:t>
            </a:r>
          </a:p>
        </p:txBody>
      </p:sp>
      <p:pic>
        <p:nvPicPr>
          <p:cNvPr id="1074" name="Picture 50" descr="Cabela's Logo (Black Outline) Download - AI - All Vector Logo">
            <a:extLst>
              <a:ext uri="{FF2B5EF4-FFF2-40B4-BE49-F238E27FC236}">
                <a16:creationId xmlns:a16="http://schemas.microsoft.com/office/drawing/2014/main" id="{E8C877B2-B9F4-2C34-3F8C-A051BA2BB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00" b="66400" l="18478" r="78696">
                        <a14:foregroundMark x1="19891" y1="41800" x2="18478" y2="53800"/>
                        <a14:foregroundMark x1="18478" y1="53800" x2="22935" y2="5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24428" r="14229" b="28850"/>
          <a:stretch/>
        </p:blipFill>
        <p:spPr bwMode="auto">
          <a:xfrm>
            <a:off x="1524000" y="1587026"/>
            <a:ext cx="6246873" cy="22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566" y="25619417"/>
            <a:ext cx="5796501" cy="1426583"/>
          </a:xfrm>
          <a:prstGeom prst="rect">
            <a:avLst/>
          </a:prstGeom>
        </p:spPr>
      </p:pic>
      <p:pic>
        <p:nvPicPr>
          <p:cNvPr id="1076" name="Picture 52" descr="Nebraska Game &amp; Parks">
            <a:extLst>
              <a:ext uri="{FF2B5EF4-FFF2-40B4-BE49-F238E27FC236}">
                <a16:creationId xmlns:a16="http://schemas.microsoft.com/office/drawing/2014/main" id="{E9325D9D-6AB5-9F91-B5EF-C2F05E38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900" y="25757372"/>
            <a:ext cx="3006017" cy="12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EEC9462B-1D98-4831-206F-A5E9C9CDB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412" y="25623976"/>
            <a:ext cx="3006016" cy="1426584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06EA04F6-A580-9BF7-654C-9BCF0ED2AB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9860" b="28857"/>
          <a:stretch/>
        </p:blipFill>
        <p:spPr>
          <a:xfrm>
            <a:off x="18946850" y="25483981"/>
            <a:ext cx="4073544" cy="1777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1CD4C-2EDE-080F-7BEB-263B4D158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3219499" y="2644472"/>
            <a:ext cx="10289396" cy="34747200"/>
          </a:xfrm>
          <a:prstGeom prst="rect">
            <a:avLst/>
          </a:prstGeom>
        </p:spPr>
      </p:pic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556FAA00-25FA-7A32-D7E7-0C933DE211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4633" r="4049" b="10561"/>
          <a:stretch/>
        </p:blipFill>
        <p:spPr>
          <a:xfrm>
            <a:off x="1102958" y="16096563"/>
            <a:ext cx="13024972" cy="8883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76C2A-0E61-7CBF-E8F8-AAE53509B7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27121" y="5386992"/>
            <a:ext cx="11528535" cy="16538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204FA0-2D2E-5789-95AA-9F5BD60C75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28777" y="5409160"/>
            <a:ext cx="10754276" cy="1559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B37274-E9C9-30A1-3BE0-4CD0445311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53" y="15596575"/>
            <a:ext cx="12032481" cy="1185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595094-2172-233B-2CF1-4897B272AE3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000" t="29421" r="8782" b="16848"/>
          <a:stretch/>
        </p:blipFill>
        <p:spPr>
          <a:xfrm>
            <a:off x="14278392" y="15810318"/>
            <a:ext cx="3460599" cy="3800083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D11E66A-033F-809A-06E2-AD8A2189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376" y="20275745"/>
            <a:ext cx="5268934" cy="39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9805FD03-9EFB-D415-FE99-C24BA89E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991" y="15778795"/>
            <a:ext cx="5463033" cy="36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0016693E-79F5-7970-3ECE-0524BE0B7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5646" r="16044" b="-3373"/>
          <a:stretch/>
        </p:blipFill>
        <p:spPr bwMode="auto">
          <a:xfrm>
            <a:off x="19677456" y="19743329"/>
            <a:ext cx="3453110" cy="51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725C521-D82B-23D4-77FE-946D2B232858}"/>
              </a:ext>
            </a:extLst>
          </p:cNvPr>
          <p:cNvSpPr txBox="1"/>
          <p:nvPr/>
        </p:nvSpPr>
        <p:spPr>
          <a:xfrm>
            <a:off x="1153313" y="15052422"/>
            <a:ext cx="10004545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1. All species found in 1982, and those found in 2022 (not highlighted). Those highlighted were not found in 2022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94F3E9-BBAC-2BFD-BB01-4CB69330F70C}"/>
              </a:ext>
            </a:extLst>
          </p:cNvPr>
          <p:cNvSpPr txBox="1"/>
          <p:nvPr/>
        </p:nvSpPr>
        <p:spPr>
          <a:xfrm>
            <a:off x="23425506" y="15052422"/>
            <a:ext cx="12032481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2. All species found and number of individuals captured or observed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D0CA0-5BA4-A399-FD65-BC4A0A3A31F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453" y="5432041"/>
            <a:ext cx="12034547" cy="1536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F8A5F21AA8848B16E4FFC0D037AF7" ma:contentTypeVersion="0" ma:contentTypeDescription="Create a new document." ma:contentTypeScope="" ma:versionID="19916c359314d7c252d877fab39990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DA303D-F153-44BF-81C5-13D2F3B7EC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876F19-F363-4DA0-8273-11B360AAC8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CA3B0E-2EE8-4D37-898B-130EEE8D2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371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Company>University of North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chuckc</dc:creator>
  <cp:lastModifiedBy>Matthew Klein</cp:lastModifiedBy>
  <cp:revision>79</cp:revision>
  <dcterms:created xsi:type="dcterms:W3CDTF">2005-08-04T18:05:12Z</dcterms:created>
  <dcterms:modified xsi:type="dcterms:W3CDTF">2026-02-19T19:24:22Z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0x0101006DBF8A5F21AA8848B16E4FFC0D037AF7</vt:lpwstr>
  </property>
</Properties>
</file>