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35661600" cy="26517600"/>
  <p:notesSz cx="6858000" cy="9144000"/>
  <p:defaultTextStyle>
    <a:defPPr>
      <a:defRPr lang="en-US"/>
    </a:defPPr>
    <a:lvl1pPr marL="0" algn="l" defTabSz="2984602" rtl="0" eaLnBrk="1" latinLnBrk="0" hangingPunct="1">
      <a:defRPr sz="5875" kern="1200">
        <a:solidFill>
          <a:schemeClr val="tx1"/>
        </a:solidFill>
        <a:latin typeface="+mn-lt"/>
        <a:ea typeface="+mn-ea"/>
        <a:cs typeface="+mn-cs"/>
      </a:defRPr>
    </a:lvl1pPr>
    <a:lvl2pPr marL="1492301" algn="l" defTabSz="2984602" rtl="0" eaLnBrk="1" latinLnBrk="0" hangingPunct="1">
      <a:defRPr sz="5875" kern="1200">
        <a:solidFill>
          <a:schemeClr val="tx1"/>
        </a:solidFill>
        <a:latin typeface="+mn-lt"/>
        <a:ea typeface="+mn-ea"/>
        <a:cs typeface="+mn-cs"/>
      </a:defRPr>
    </a:lvl2pPr>
    <a:lvl3pPr marL="2984602" algn="l" defTabSz="2984602" rtl="0" eaLnBrk="1" latinLnBrk="0" hangingPunct="1">
      <a:defRPr sz="5875" kern="1200">
        <a:solidFill>
          <a:schemeClr val="tx1"/>
        </a:solidFill>
        <a:latin typeface="+mn-lt"/>
        <a:ea typeface="+mn-ea"/>
        <a:cs typeface="+mn-cs"/>
      </a:defRPr>
    </a:lvl3pPr>
    <a:lvl4pPr marL="4476902" algn="l" defTabSz="2984602" rtl="0" eaLnBrk="1" latinLnBrk="0" hangingPunct="1">
      <a:defRPr sz="5875" kern="1200">
        <a:solidFill>
          <a:schemeClr val="tx1"/>
        </a:solidFill>
        <a:latin typeface="+mn-lt"/>
        <a:ea typeface="+mn-ea"/>
        <a:cs typeface="+mn-cs"/>
      </a:defRPr>
    </a:lvl4pPr>
    <a:lvl5pPr marL="5969203" algn="l" defTabSz="2984602" rtl="0" eaLnBrk="1" latinLnBrk="0" hangingPunct="1">
      <a:defRPr sz="5875" kern="1200">
        <a:solidFill>
          <a:schemeClr val="tx1"/>
        </a:solidFill>
        <a:latin typeface="+mn-lt"/>
        <a:ea typeface="+mn-ea"/>
        <a:cs typeface="+mn-cs"/>
      </a:defRPr>
    </a:lvl5pPr>
    <a:lvl6pPr marL="7461504" algn="l" defTabSz="2984602" rtl="0" eaLnBrk="1" latinLnBrk="0" hangingPunct="1">
      <a:defRPr sz="5875" kern="1200">
        <a:solidFill>
          <a:schemeClr val="tx1"/>
        </a:solidFill>
        <a:latin typeface="+mn-lt"/>
        <a:ea typeface="+mn-ea"/>
        <a:cs typeface="+mn-cs"/>
      </a:defRPr>
    </a:lvl6pPr>
    <a:lvl7pPr marL="8953805" algn="l" defTabSz="2984602" rtl="0" eaLnBrk="1" latinLnBrk="0" hangingPunct="1">
      <a:defRPr sz="5875" kern="1200">
        <a:solidFill>
          <a:schemeClr val="tx1"/>
        </a:solidFill>
        <a:latin typeface="+mn-lt"/>
        <a:ea typeface="+mn-ea"/>
        <a:cs typeface="+mn-cs"/>
      </a:defRPr>
    </a:lvl7pPr>
    <a:lvl8pPr marL="10446106" algn="l" defTabSz="2984602" rtl="0" eaLnBrk="1" latinLnBrk="0" hangingPunct="1">
      <a:defRPr sz="5875" kern="1200">
        <a:solidFill>
          <a:schemeClr val="tx1"/>
        </a:solidFill>
        <a:latin typeface="+mn-lt"/>
        <a:ea typeface="+mn-ea"/>
        <a:cs typeface="+mn-cs"/>
      </a:defRPr>
    </a:lvl8pPr>
    <a:lvl9pPr marL="11938406" algn="l" defTabSz="2984602" rtl="0" eaLnBrk="1" latinLnBrk="0" hangingPunct="1">
      <a:defRPr sz="58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52" userDrawn="1">
          <p15:clr>
            <a:srgbClr val="A4A3A4"/>
          </p15:clr>
        </p15:guide>
        <p15:guide id="2" pos="11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E10"/>
    <a:srgbClr val="008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837"/>
    <p:restoredTop sz="94665"/>
  </p:normalViewPr>
  <p:slideViewPr>
    <p:cSldViewPr snapToGrid="0" snapToObjects="1" showGuides="1">
      <p:cViewPr varScale="1">
        <p:scale>
          <a:sx n="29" d="100"/>
          <a:sy n="29" d="100"/>
        </p:scale>
        <p:origin x="2220" y="132"/>
      </p:cViewPr>
      <p:guideLst>
        <p:guide orient="horz" pos="8352"/>
        <p:guide pos="11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lison\Documents\UCARE\UCARE%20data_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800">
                <a:latin typeface="Times New Roman" panose="02020603050405020304" pitchFamily="18" charset="0"/>
                <a:cs typeface="Times New Roman" panose="02020603050405020304" pitchFamily="18" charset="0"/>
              </a:rPr>
              <a:t>Percent Weight Gain</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Sheet2!$B$32</c:f>
              <c:strCache>
                <c:ptCount val="1"/>
                <c:pt idx="0">
                  <c:v>Live</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Sheet2!$A$33:$A$39</c:f>
              <c:strCache>
                <c:ptCount val="7"/>
                <c:pt idx="0">
                  <c:v>8/31/17 - 9/29/17</c:v>
                </c:pt>
                <c:pt idx="1">
                  <c:v>9/29/17 - 10/31/17</c:v>
                </c:pt>
                <c:pt idx="2">
                  <c:v>10/31/17 - 12/1/17</c:v>
                </c:pt>
                <c:pt idx="3">
                  <c:v>12/1/17 - 1/2/18</c:v>
                </c:pt>
                <c:pt idx="4">
                  <c:v>1/2/18 - 2/2/18</c:v>
                </c:pt>
                <c:pt idx="5">
                  <c:v>2/2/18 - 3/2/18</c:v>
                </c:pt>
                <c:pt idx="6">
                  <c:v>5/18/18 - 6/18/18</c:v>
                </c:pt>
              </c:strCache>
            </c:strRef>
          </c:cat>
          <c:val>
            <c:numRef>
              <c:f>Sheet2!$B$33:$B$39</c:f>
              <c:numCache>
                <c:formatCode>General</c:formatCode>
                <c:ptCount val="7"/>
                <c:pt idx="0">
                  <c:v>0.92263475000000006</c:v>
                </c:pt>
                <c:pt idx="1">
                  <c:v>0.95959749999999999</c:v>
                </c:pt>
                <c:pt idx="2">
                  <c:v>0.97073524999999994</c:v>
                </c:pt>
                <c:pt idx="3">
                  <c:v>0.97465550000000001</c:v>
                </c:pt>
                <c:pt idx="4">
                  <c:v>0.97775024999999993</c:v>
                </c:pt>
                <c:pt idx="5">
                  <c:v>0.97607074999999988</c:v>
                </c:pt>
                <c:pt idx="6">
                  <c:v>0.99146096316244037</c:v>
                </c:pt>
              </c:numCache>
            </c:numRef>
          </c:val>
          <c:extLst>
            <c:ext xmlns:c16="http://schemas.microsoft.com/office/drawing/2014/chart" uri="{C3380CC4-5D6E-409C-BE32-E72D297353CC}">
              <c16:uniqueId val="{00000000-C3A9-4631-8C23-FB916A2B42C5}"/>
            </c:ext>
          </c:extLst>
        </c:ser>
        <c:ser>
          <c:idx val="1"/>
          <c:order val="1"/>
          <c:tx>
            <c:strRef>
              <c:f>Sheet2!$C$32</c:f>
              <c:strCache>
                <c:ptCount val="1"/>
                <c:pt idx="0">
                  <c:v>Frozen-Thawed</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Sheet2!$A$33:$A$39</c:f>
              <c:strCache>
                <c:ptCount val="7"/>
                <c:pt idx="0">
                  <c:v>8/31/17 - 9/29/17</c:v>
                </c:pt>
                <c:pt idx="1">
                  <c:v>9/29/17 - 10/31/17</c:v>
                </c:pt>
                <c:pt idx="2">
                  <c:v>10/31/17 - 12/1/17</c:v>
                </c:pt>
                <c:pt idx="3">
                  <c:v>12/1/17 - 1/2/18</c:v>
                </c:pt>
                <c:pt idx="4">
                  <c:v>1/2/18 - 2/2/18</c:v>
                </c:pt>
                <c:pt idx="5">
                  <c:v>2/2/18 - 3/2/18</c:v>
                </c:pt>
                <c:pt idx="6">
                  <c:v>5/18/18 - 6/18/18</c:v>
                </c:pt>
              </c:strCache>
            </c:strRef>
          </c:cat>
          <c:val>
            <c:numRef>
              <c:f>Sheet2!$C$33:$C$39</c:f>
              <c:numCache>
                <c:formatCode>General</c:formatCode>
                <c:ptCount val="7"/>
                <c:pt idx="0">
                  <c:v>0.93450325000000001</c:v>
                </c:pt>
                <c:pt idx="1">
                  <c:v>0.97165049999999997</c:v>
                </c:pt>
                <c:pt idx="2">
                  <c:v>0.94529524999999992</c:v>
                </c:pt>
                <c:pt idx="3">
                  <c:v>0.99831700000000001</c:v>
                </c:pt>
                <c:pt idx="4">
                  <c:v>0.99898399999999998</c:v>
                </c:pt>
                <c:pt idx="5">
                  <c:v>0.99071474999999998</c:v>
                </c:pt>
                <c:pt idx="6">
                  <c:v>0.99614694012243232</c:v>
                </c:pt>
              </c:numCache>
            </c:numRef>
          </c:val>
          <c:extLst>
            <c:ext xmlns:c16="http://schemas.microsoft.com/office/drawing/2014/chart" uri="{C3380CC4-5D6E-409C-BE32-E72D297353CC}">
              <c16:uniqueId val="{00000001-C3A9-4631-8C23-FB916A2B42C5}"/>
            </c:ext>
          </c:extLst>
        </c:ser>
        <c:dLbls>
          <c:showLegendKey val="0"/>
          <c:showVal val="0"/>
          <c:showCatName val="0"/>
          <c:showSerName val="0"/>
          <c:showPercent val="0"/>
          <c:showBubbleSize val="0"/>
        </c:dLbls>
        <c:gapWidth val="219"/>
        <c:overlap val="-27"/>
        <c:axId val="440880768"/>
        <c:axId val="440874496"/>
      </c:barChart>
      <c:catAx>
        <c:axId val="4408807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a:latin typeface="Times New Roman" panose="02020603050405020304" pitchFamily="18" charset="0"/>
                    <a:cs typeface="Times New Roman" panose="02020603050405020304" pitchFamily="18" charset="0"/>
                  </a:rPr>
                  <a:t>Date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40874496"/>
        <c:crosses val="autoZero"/>
        <c:auto val="1"/>
        <c:lblAlgn val="ctr"/>
        <c:lblOffset val="100"/>
        <c:noMultiLvlLbl val="0"/>
      </c:catAx>
      <c:valAx>
        <c:axId val="440874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a:latin typeface="Times New Roman" panose="02020603050405020304" pitchFamily="18" charset="0"/>
                    <a:cs typeface="Times New Roman" panose="02020603050405020304" pitchFamily="18" charset="0"/>
                  </a:rPr>
                  <a:t>% Weight Gain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4088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74620" y="4339804"/>
            <a:ext cx="30312360" cy="9232053"/>
          </a:xfrm>
          <a:prstGeom prst="rect">
            <a:avLst/>
          </a:prstGeom>
        </p:spPr>
        <p:txBody>
          <a:bodyPr anchor="b"/>
          <a:lstStyle>
            <a:lvl1pPr algn="ctr">
              <a:defRPr sz="23200"/>
            </a:lvl1pPr>
          </a:lstStyle>
          <a:p>
            <a:r>
              <a:rPr lang="en-US"/>
              <a:t>Click to edit Master title style</a:t>
            </a:r>
            <a:endParaRPr lang="en-US" dirty="0"/>
          </a:p>
        </p:txBody>
      </p:sp>
      <p:sp>
        <p:nvSpPr>
          <p:cNvPr id="3" name="Subtitle 2"/>
          <p:cNvSpPr>
            <a:spLocks noGrp="1"/>
          </p:cNvSpPr>
          <p:nvPr>
            <p:ph type="subTitle" idx="1"/>
          </p:nvPr>
        </p:nvSpPr>
        <p:spPr>
          <a:xfrm>
            <a:off x="4457700" y="13927880"/>
            <a:ext cx="26746200" cy="6402280"/>
          </a:xfrm>
          <a:prstGeom prst="rect">
            <a:avLst/>
          </a:prstGeom>
        </p:spPr>
        <p:txBody>
          <a:bodyPr/>
          <a:lstStyle>
            <a:lvl1pPr marL="0" indent="0" algn="ctr">
              <a:buNone/>
              <a:defRPr sz="9280"/>
            </a:lvl1pPr>
            <a:lvl2pPr marL="1767855" indent="0" algn="ctr">
              <a:buNone/>
              <a:defRPr sz="7733"/>
            </a:lvl2pPr>
            <a:lvl3pPr marL="3535710" indent="0" algn="ctr">
              <a:buNone/>
              <a:defRPr sz="6960"/>
            </a:lvl3pPr>
            <a:lvl4pPr marL="5303566" indent="0" algn="ctr">
              <a:buNone/>
              <a:defRPr sz="6187"/>
            </a:lvl4pPr>
            <a:lvl5pPr marL="7071421" indent="0" algn="ctr">
              <a:buNone/>
              <a:defRPr sz="6187"/>
            </a:lvl5pPr>
            <a:lvl6pPr marL="8839276" indent="0" algn="ctr">
              <a:buNone/>
              <a:defRPr sz="6187"/>
            </a:lvl6pPr>
            <a:lvl7pPr marL="10607131" indent="0" algn="ctr">
              <a:buNone/>
              <a:defRPr sz="6187"/>
            </a:lvl7pPr>
            <a:lvl8pPr marL="12374987" indent="0" algn="ctr">
              <a:buNone/>
              <a:defRPr sz="6187"/>
            </a:lvl8pPr>
            <a:lvl9pPr marL="14142842" indent="0" algn="ctr">
              <a:buNone/>
              <a:defRPr sz="6187"/>
            </a:lvl9pPr>
          </a:lstStyle>
          <a:p>
            <a:r>
              <a:rPr lang="en-US"/>
              <a:t>Click to edit Master subtitle style</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451735" y="7059083"/>
            <a:ext cx="30758130" cy="168251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520334" y="1411817"/>
            <a:ext cx="7689533" cy="2247244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451737" y="1411817"/>
            <a:ext cx="22622828" cy="2247244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2451735" y="7059083"/>
            <a:ext cx="30758130" cy="16825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3163" y="6610993"/>
            <a:ext cx="30758130" cy="11030583"/>
          </a:xfrm>
          <a:prstGeom prst="rect">
            <a:avLst/>
          </a:prstGeom>
        </p:spPr>
        <p:txBody>
          <a:bodyPr anchor="b"/>
          <a:lstStyle>
            <a:lvl1pPr>
              <a:defRPr sz="23200"/>
            </a:lvl1pPr>
          </a:lstStyle>
          <a:p>
            <a:r>
              <a:rPr lang="en-US"/>
              <a:t>Click to edit Master title style</a:t>
            </a:r>
            <a:endParaRPr lang="en-US" dirty="0"/>
          </a:p>
        </p:txBody>
      </p:sp>
      <p:sp>
        <p:nvSpPr>
          <p:cNvPr id="3" name="Text Placeholder 2"/>
          <p:cNvSpPr>
            <a:spLocks noGrp="1"/>
          </p:cNvSpPr>
          <p:nvPr>
            <p:ph type="body" idx="1"/>
          </p:nvPr>
        </p:nvSpPr>
        <p:spPr>
          <a:xfrm>
            <a:off x="2433163" y="17745929"/>
            <a:ext cx="30758130" cy="5800723"/>
          </a:xfrm>
          <a:prstGeom prst="rect">
            <a:avLst/>
          </a:prstGeom>
        </p:spPr>
        <p:txBody>
          <a:bodyPr/>
          <a:lstStyle>
            <a:lvl1pPr marL="0" indent="0">
              <a:buNone/>
              <a:defRPr sz="9280">
                <a:solidFill>
                  <a:schemeClr val="tx1"/>
                </a:solidFill>
              </a:defRPr>
            </a:lvl1pPr>
            <a:lvl2pPr marL="1767855" indent="0">
              <a:buNone/>
              <a:defRPr sz="7733">
                <a:solidFill>
                  <a:schemeClr val="tx1">
                    <a:tint val="75000"/>
                  </a:schemeClr>
                </a:solidFill>
              </a:defRPr>
            </a:lvl2pPr>
            <a:lvl3pPr marL="3535710" indent="0">
              <a:buNone/>
              <a:defRPr sz="6960">
                <a:solidFill>
                  <a:schemeClr val="tx1">
                    <a:tint val="75000"/>
                  </a:schemeClr>
                </a:solidFill>
              </a:defRPr>
            </a:lvl3pPr>
            <a:lvl4pPr marL="5303566" indent="0">
              <a:buNone/>
              <a:defRPr sz="6187">
                <a:solidFill>
                  <a:schemeClr val="tx1">
                    <a:tint val="75000"/>
                  </a:schemeClr>
                </a:solidFill>
              </a:defRPr>
            </a:lvl4pPr>
            <a:lvl5pPr marL="7071421" indent="0">
              <a:buNone/>
              <a:defRPr sz="6187">
                <a:solidFill>
                  <a:schemeClr val="tx1">
                    <a:tint val="75000"/>
                  </a:schemeClr>
                </a:solidFill>
              </a:defRPr>
            </a:lvl5pPr>
            <a:lvl6pPr marL="8839276" indent="0">
              <a:buNone/>
              <a:defRPr sz="6187">
                <a:solidFill>
                  <a:schemeClr val="tx1">
                    <a:tint val="75000"/>
                  </a:schemeClr>
                </a:solidFill>
              </a:defRPr>
            </a:lvl6pPr>
            <a:lvl7pPr marL="10607131" indent="0">
              <a:buNone/>
              <a:defRPr sz="6187">
                <a:solidFill>
                  <a:schemeClr val="tx1">
                    <a:tint val="75000"/>
                  </a:schemeClr>
                </a:solidFill>
              </a:defRPr>
            </a:lvl7pPr>
            <a:lvl8pPr marL="12374987" indent="0">
              <a:buNone/>
              <a:defRPr sz="6187">
                <a:solidFill>
                  <a:schemeClr val="tx1">
                    <a:tint val="75000"/>
                  </a:schemeClr>
                </a:solidFill>
              </a:defRPr>
            </a:lvl8pPr>
            <a:lvl9pPr marL="14142842" indent="0">
              <a:buNone/>
              <a:defRPr sz="61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2451735" y="7059083"/>
            <a:ext cx="15156180" cy="16825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053685" y="7059083"/>
            <a:ext cx="15156180" cy="16825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6" name="Footer Placeholder 5"/>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7" name="Slide Number Placeholder 6"/>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411823"/>
            <a:ext cx="30758130" cy="512551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2456384" y="6500497"/>
            <a:ext cx="15086526" cy="3185793"/>
          </a:xfrm>
          <a:prstGeom prst="rect">
            <a:avLst/>
          </a:prstGeo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Click to edit Master text styles</a:t>
            </a:r>
          </a:p>
        </p:txBody>
      </p:sp>
      <p:sp>
        <p:nvSpPr>
          <p:cNvPr id="4" name="Content Placeholder 3"/>
          <p:cNvSpPr>
            <a:spLocks noGrp="1"/>
          </p:cNvSpPr>
          <p:nvPr>
            <p:ph sz="half" idx="2"/>
          </p:nvPr>
        </p:nvSpPr>
        <p:spPr>
          <a:xfrm>
            <a:off x="2456384" y="9686290"/>
            <a:ext cx="15086526" cy="142470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053687" y="6500497"/>
            <a:ext cx="15160825" cy="3185793"/>
          </a:xfrm>
          <a:prstGeom prst="rect">
            <a:avLst/>
          </a:prstGeo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Click to edit Master text styles</a:t>
            </a:r>
          </a:p>
        </p:txBody>
      </p:sp>
      <p:sp>
        <p:nvSpPr>
          <p:cNvPr id="6" name="Content Placeholder 5"/>
          <p:cNvSpPr>
            <a:spLocks noGrp="1"/>
          </p:cNvSpPr>
          <p:nvPr>
            <p:ph sz="quarter" idx="4"/>
          </p:nvPr>
        </p:nvSpPr>
        <p:spPr>
          <a:xfrm>
            <a:off x="18053687" y="9686290"/>
            <a:ext cx="15160825" cy="142470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8" name="Footer Placeholder 7"/>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9" name="Slide Number Placeholder 8"/>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4" name="Footer Placeholder 3"/>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5" name="Slide Number Placeholder 4"/>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3" name="Footer Placeholder 2"/>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4" name="Slide Number Placeholder 3"/>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a:prstGeom prst="rect">
            <a:avLst/>
          </a:prstGeom>
        </p:spPr>
        <p:txBody>
          <a:bodyPr anchor="b"/>
          <a:lstStyle>
            <a:lvl1pPr>
              <a:defRPr sz="12373"/>
            </a:lvl1pPr>
          </a:lstStyle>
          <a:p>
            <a:r>
              <a:rPr lang="en-US"/>
              <a:t>Click to edit Master title style</a:t>
            </a:r>
            <a:endParaRPr lang="en-US" dirty="0"/>
          </a:p>
        </p:txBody>
      </p:sp>
      <p:sp>
        <p:nvSpPr>
          <p:cNvPr id="3" name="Content Placeholder 2"/>
          <p:cNvSpPr>
            <a:spLocks noGrp="1"/>
          </p:cNvSpPr>
          <p:nvPr>
            <p:ph idx="1"/>
          </p:nvPr>
        </p:nvSpPr>
        <p:spPr>
          <a:xfrm>
            <a:off x="15160825" y="3818049"/>
            <a:ext cx="18053685" cy="18844683"/>
          </a:xfrm>
          <a:prstGeom prst="rect">
            <a:avLst/>
          </a:prstGeom>
        </p:spPr>
        <p:txBody>
          <a:bodyPr/>
          <a:lstStyle>
            <a:lvl1pPr>
              <a:defRPr sz="12373"/>
            </a:lvl1pPr>
            <a:lvl2pPr>
              <a:defRPr sz="10827"/>
            </a:lvl2pPr>
            <a:lvl3pPr>
              <a:defRPr sz="9280"/>
            </a:lvl3pPr>
            <a:lvl4pPr>
              <a:defRPr sz="7733"/>
            </a:lvl4pPr>
            <a:lvl5pPr>
              <a:defRPr sz="7733"/>
            </a:lvl5pPr>
            <a:lvl6pPr>
              <a:defRPr sz="7733"/>
            </a:lvl6pPr>
            <a:lvl7pPr>
              <a:defRPr sz="7733"/>
            </a:lvl7pPr>
            <a:lvl8pPr>
              <a:defRPr sz="7733"/>
            </a:lvl8pPr>
            <a:lvl9pPr>
              <a:defRPr sz="7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456380" y="7955280"/>
            <a:ext cx="11501794" cy="14738140"/>
          </a:xfrm>
          <a:prstGeom prst="rect">
            <a:avLst/>
          </a:prstGeo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Click to edit Master text styles</a:t>
            </a:r>
          </a:p>
        </p:txBody>
      </p:sp>
      <p:sp>
        <p:nvSpPr>
          <p:cNvPr id="5" name="Date Placeholder 4"/>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6" name="Footer Placeholder 5"/>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7" name="Slide Number Placeholder 6"/>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a:prstGeom prst="rect">
            <a:avLst/>
          </a:prstGeom>
        </p:spPr>
        <p:txBody>
          <a:bodyPr anchor="b"/>
          <a:lstStyle>
            <a:lvl1pPr>
              <a:defRPr sz="12373"/>
            </a:lvl1pPr>
          </a:lstStyle>
          <a:p>
            <a:r>
              <a:rPr lang="en-US"/>
              <a:t>Click to edit Master title style</a:t>
            </a:r>
            <a:endParaRPr lang="en-US" dirty="0"/>
          </a:p>
        </p:txBody>
      </p:sp>
      <p:sp>
        <p:nvSpPr>
          <p:cNvPr id="3" name="Picture Placeholder 2"/>
          <p:cNvSpPr>
            <a:spLocks noGrp="1" noChangeAspect="1"/>
          </p:cNvSpPr>
          <p:nvPr>
            <p:ph type="pic" idx="1"/>
          </p:nvPr>
        </p:nvSpPr>
        <p:spPr>
          <a:xfrm>
            <a:off x="15160825" y="3818049"/>
            <a:ext cx="18053685" cy="18844683"/>
          </a:xfrm>
          <a:prstGeom prst="rect">
            <a:avLst/>
          </a:prstGeom>
        </p:spPr>
        <p:txBody>
          <a:bodyPr anchor="t"/>
          <a:lstStyle>
            <a:lvl1pPr marL="0" indent="0">
              <a:buNone/>
              <a:defRPr sz="12373"/>
            </a:lvl1pPr>
            <a:lvl2pPr marL="1767855" indent="0">
              <a:buNone/>
              <a:defRPr sz="10827"/>
            </a:lvl2pPr>
            <a:lvl3pPr marL="3535710" indent="0">
              <a:buNone/>
              <a:defRPr sz="9280"/>
            </a:lvl3pPr>
            <a:lvl4pPr marL="5303566" indent="0">
              <a:buNone/>
              <a:defRPr sz="7733"/>
            </a:lvl4pPr>
            <a:lvl5pPr marL="7071421" indent="0">
              <a:buNone/>
              <a:defRPr sz="7733"/>
            </a:lvl5pPr>
            <a:lvl6pPr marL="8839276" indent="0">
              <a:buNone/>
              <a:defRPr sz="7733"/>
            </a:lvl6pPr>
            <a:lvl7pPr marL="10607131" indent="0">
              <a:buNone/>
              <a:defRPr sz="7733"/>
            </a:lvl7pPr>
            <a:lvl8pPr marL="12374987" indent="0">
              <a:buNone/>
              <a:defRPr sz="7733"/>
            </a:lvl8pPr>
            <a:lvl9pPr marL="14142842" indent="0">
              <a:buNone/>
              <a:defRPr sz="7733"/>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456380" y="7955280"/>
            <a:ext cx="11501794" cy="14738140"/>
          </a:xfrm>
          <a:prstGeom prst="rect">
            <a:avLst/>
          </a:prstGeo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Click to edit Master text styles</a:t>
            </a:r>
          </a:p>
        </p:txBody>
      </p:sp>
      <p:sp>
        <p:nvSpPr>
          <p:cNvPr id="5" name="Date Placeholder 4"/>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2/9/2026</a:t>
            </a:fld>
            <a:endParaRPr lang="en-US"/>
          </a:p>
        </p:txBody>
      </p:sp>
      <p:sp>
        <p:nvSpPr>
          <p:cNvPr id="6" name="Footer Placeholder 5"/>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7" name="Slide Number Placeholder 6"/>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35661600" cy="26517600"/>
          </a:xfrm>
          <a:prstGeom prst="rect">
            <a:avLst/>
          </a:prstGeom>
        </p:spPr>
      </p:pic>
    </p:spTree>
    <p:extLst>
      <p:ext uri="{BB962C8B-B14F-4D97-AF65-F5344CB8AC3E}">
        <p14:creationId xmlns:p14="http://schemas.microsoft.com/office/powerpoint/2010/main" val="1760851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535710" rtl="0" eaLnBrk="1" latinLnBrk="0" hangingPunct="1">
        <a:lnSpc>
          <a:spcPct val="90000"/>
        </a:lnSpc>
        <a:spcBef>
          <a:spcPct val="0"/>
        </a:spcBef>
        <a:buNone/>
        <a:defRPr sz="17013" kern="1200">
          <a:solidFill>
            <a:schemeClr val="tx1"/>
          </a:solidFill>
          <a:latin typeface="+mj-lt"/>
          <a:ea typeface="+mj-ea"/>
          <a:cs typeface="+mj-cs"/>
        </a:defRPr>
      </a:lvl1pPr>
    </p:titleStyle>
    <p:bodyStyle>
      <a:lvl1pPr marL="883928" indent="-883928" algn="l" defTabSz="3535710" rtl="0" eaLnBrk="1" latinLnBrk="0" hangingPunct="1">
        <a:lnSpc>
          <a:spcPct val="90000"/>
        </a:lnSpc>
        <a:spcBef>
          <a:spcPts val="3867"/>
        </a:spcBef>
        <a:buFont typeface="Arial" panose="020B0604020202020204" pitchFamily="34" charset="0"/>
        <a:buChar char="•"/>
        <a:defRPr sz="10827" kern="1200">
          <a:solidFill>
            <a:schemeClr val="tx1"/>
          </a:solidFill>
          <a:latin typeface="+mn-lt"/>
          <a:ea typeface="+mn-ea"/>
          <a:cs typeface="+mn-cs"/>
        </a:defRPr>
      </a:lvl1pPr>
      <a:lvl2pPr marL="2651783" indent="-883928" algn="l" defTabSz="3535710" rtl="0" eaLnBrk="1" latinLnBrk="0" hangingPunct="1">
        <a:lnSpc>
          <a:spcPct val="90000"/>
        </a:lnSpc>
        <a:spcBef>
          <a:spcPts val="1933"/>
        </a:spcBef>
        <a:buFont typeface="Arial" panose="020B0604020202020204" pitchFamily="34" charset="0"/>
        <a:buChar char="•"/>
        <a:defRPr sz="9280" kern="1200">
          <a:solidFill>
            <a:schemeClr val="tx1"/>
          </a:solidFill>
          <a:latin typeface="+mn-lt"/>
          <a:ea typeface="+mn-ea"/>
          <a:cs typeface="+mn-cs"/>
        </a:defRPr>
      </a:lvl2pPr>
      <a:lvl3pPr marL="4419638" indent="-883928" algn="l" defTabSz="3535710" rtl="0" eaLnBrk="1" latinLnBrk="0" hangingPunct="1">
        <a:lnSpc>
          <a:spcPct val="90000"/>
        </a:lnSpc>
        <a:spcBef>
          <a:spcPts val="1933"/>
        </a:spcBef>
        <a:buFont typeface="Arial" panose="020B0604020202020204" pitchFamily="34" charset="0"/>
        <a:buChar char="•"/>
        <a:defRPr sz="7733" kern="1200">
          <a:solidFill>
            <a:schemeClr val="tx1"/>
          </a:solidFill>
          <a:latin typeface="+mn-lt"/>
          <a:ea typeface="+mn-ea"/>
          <a:cs typeface="+mn-cs"/>
        </a:defRPr>
      </a:lvl3pPr>
      <a:lvl4pPr marL="6187493"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4pPr>
      <a:lvl5pPr marL="795534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5pPr>
      <a:lvl6pPr marL="972320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6pPr>
      <a:lvl7pPr marL="1149105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7pPr>
      <a:lvl8pPr marL="1325891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8pPr>
      <a:lvl9pPr marL="15026770"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9pPr>
    </p:bodyStyle>
    <p:otherStyle>
      <a:defPPr>
        <a:defRPr lang="en-US"/>
      </a:defPPr>
      <a:lvl1pPr marL="0" algn="l" defTabSz="3535710" rtl="0" eaLnBrk="1" latinLnBrk="0" hangingPunct="1">
        <a:defRPr sz="6960" kern="1200">
          <a:solidFill>
            <a:schemeClr val="tx1"/>
          </a:solidFill>
          <a:latin typeface="+mn-lt"/>
          <a:ea typeface="+mn-ea"/>
          <a:cs typeface="+mn-cs"/>
        </a:defRPr>
      </a:lvl1pPr>
      <a:lvl2pPr marL="1767855" algn="l" defTabSz="3535710" rtl="0" eaLnBrk="1" latinLnBrk="0" hangingPunct="1">
        <a:defRPr sz="6960" kern="1200">
          <a:solidFill>
            <a:schemeClr val="tx1"/>
          </a:solidFill>
          <a:latin typeface="+mn-lt"/>
          <a:ea typeface="+mn-ea"/>
          <a:cs typeface="+mn-cs"/>
        </a:defRPr>
      </a:lvl2pPr>
      <a:lvl3pPr marL="3535710" algn="l" defTabSz="3535710" rtl="0" eaLnBrk="1" latinLnBrk="0" hangingPunct="1">
        <a:defRPr sz="6960" kern="1200">
          <a:solidFill>
            <a:schemeClr val="tx1"/>
          </a:solidFill>
          <a:latin typeface="+mn-lt"/>
          <a:ea typeface="+mn-ea"/>
          <a:cs typeface="+mn-cs"/>
        </a:defRPr>
      </a:lvl3pPr>
      <a:lvl4pPr marL="5303566" algn="l" defTabSz="3535710" rtl="0" eaLnBrk="1" latinLnBrk="0" hangingPunct="1">
        <a:defRPr sz="6960" kern="1200">
          <a:solidFill>
            <a:schemeClr val="tx1"/>
          </a:solidFill>
          <a:latin typeface="+mn-lt"/>
          <a:ea typeface="+mn-ea"/>
          <a:cs typeface="+mn-cs"/>
        </a:defRPr>
      </a:lvl4pPr>
      <a:lvl5pPr marL="7071421" algn="l" defTabSz="3535710" rtl="0" eaLnBrk="1" latinLnBrk="0" hangingPunct="1">
        <a:defRPr sz="6960" kern="1200">
          <a:solidFill>
            <a:schemeClr val="tx1"/>
          </a:solidFill>
          <a:latin typeface="+mn-lt"/>
          <a:ea typeface="+mn-ea"/>
          <a:cs typeface="+mn-cs"/>
        </a:defRPr>
      </a:lvl5pPr>
      <a:lvl6pPr marL="8839276" algn="l" defTabSz="3535710" rtl="0" eaLnBrk="1" latinLnBrk="0" hangingPunct="1">
        <a:defRPr sz="6960" kern="1200">
          <a:solidFill>
            <a:schemeClr val="tx1"/>
          </a:solidFill>
          <a:latin typeface="+mn-lt"/>
          <a:ea typeface="+mn-ea"/>
          <a:cs typeface="+mn-cs"/>
        </a:defRPr>
      </a:lvl6pPr>
      <a:lvl7pPr marL="10607131" algn="l" defTabSz="3535710" rtl="0" eaLnBrk="1" latinLnBrk="0" hangingPunct="1">
        <a:defRPr sz="6960" kern="1200">
          <a:solidFill>
            <a:schemeClr val="tx1"/>
          </a:solidFill>
          <a:latin typeface="+mn-lt"/>
          <a:ea typeface="+mn-ea"/>
          <a:cs typeface="+mn-cs"/>
        </a:defRPr>
      </a:lvl7pPr>
      <a:lvl8pPr marL="12374987" algn="l" defTabSz="3535710" rtl="0" eaLnBrk="1" latinLnBrk="0" hangingPunct="1">
        <a:defRPr sz="6960" kern="1200">
          <a:solidFill>
            <a:schemeClr val="tx1"/>
          </a:solidFill>
          <a:latin typeface="+mn-lt"/>
          <a:ea typeface="+mn-ea"/>
          <a:cs typeface="+mn-cs"/>
        </a:defRPr>
      </a:lvl8pPr>
      <a:lvl9pPr marL="14142842" algn="l" defTabSz="3535710" rtl="0" eaLnBrk="1" latinLnBrk="0" hangingPunct="1">
        <a:defRPr sz="6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79377315"/>
              </p:ext>
            </p:extLst>
          </p:nvPr>
        </p:nvGraphicFramePr>
        <p:xfrm>
          <a:off x="690306" y="4847270"/>
          <a:ext cx="8138384" cy="18624807"/>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8138384">
                  <a:extLst>
                    <a:ext uri="{9D8B030D-6E8A-4147-A177-3AD203B41FA5}">
                      <a16:colId xmlns:a16="http://schemas.microsoft.com/office/drawing/2014/main" val="20000"/>
                    </a:ext>
                  </a:extLst>
                </a:gridCol>
              </a:tblGrid>
              <a:tr h="1036901">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Introduction</a:t>
                      </a:r>
                    </a:p>
                  </a:txBody>
                  <a:tcPr marL="0" marR="0" marT="182880" marB="182880" anchor="ctr">
                    <a:solidFill>
                      <a:srgbClr val="CB2133"/>
                    </a:solidFill>
                  </a:tcPr>
                </a:tc>
                <a:extLst>
                  <a:ext uri="{0D108BD9-81ED-4DB2-BD59-A6C34878D82A}">
                    <a16:rowId xmlns:a16="http://schemas.microsoft.com/office/drawing/2014/main" val="10000"/>
                  </a:ext>
                </a:extLst>
              </a:tr>
              <a:tr h="8353047">
                <a:tc>
                  <a:txBody>
                    <a:bodyPr/>
                    <a:lstStyle/>
                    <a:p>
                      <a:r>
                        <a:rPr lang="en-US" sz="2550" kern="1200" dirty="0">
                          <a:solidFill>
                            <a:schemeClr val="tx1"/>
                          </a:solidFill>
                          <a:effectLst/>
                          <a:latin typeface="Times New Roman" panose="02020603050405020304" pitchFamily="18" charset="0"/>
                          <a:ea typeface="+mn-ea"/>
                          <a:cs typeface="Times New Roman" panose="02020603050405020304" pitchFamily="18" charset="0"/>
                        </a:rPr>
                        <a:t>Bull snakes, </a:t>
                      </a:r>
                      <a:r>
                        <a:rPr lang="en-US" sz="2550" i="1" kern="1200" dirty="0" err="1">
                          <a:solidFill>
                            <a:schemeClr val="tx1"/>
                          </a:solidFill>
                          <a:effectLst/>
                          <a:latin typeface="Times New Roman" panose="02020603050405020304" pitchFamily="18" charset="0"/>
                          <a:ea typeface="+mn-ea"/>
                          <a:cs typeface="Times New Roman" panose="02020603050405020304" pitchFamily="18" charset="0"/>
                        </a:rPr>
                        <a:t>Pituophis</a:t>
                      </a:r>
                      <a:r>
                        <a:rPr lang="en-US" sz="255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550" i="1" kern="1200" dirty="0" err="1">
                          <a:solidFill>
                            <a:schemeClr val="tx1"/>
                          </a:solidFill>
                          <a:effectLst/>
                          <a:latin typeface="Times New Roman" panose="02020603050405020304" pitchFamily="18" charset="0"/>
                          <a:ea typeface="+mn-ea"/>
                          <a:cs typeface="Times New Roman" panose="02020603050405020304" pitchFamily="18" charset="0"/>
                        </a:rPr>
                        <a:t>catenifer</a:t>
                      </a:r>
                      <a:r>
                        <a:rPr lang="en-US" sz="255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550" kern="1200" dirty="0">
                          <a:solidFill>
                            <a:schemeClr val="tx1"/>
                          </a:solidFill>
                          <a:effectLst/>
                          <a:latin typeface="Times New Roman" panose="02020603050405020304" pitchFamily="18" charset="0"/>
                          <a:ea typeface="+mn-ea"/>
                          <a:cs typeface="Times New Roman" panose="02020603050405020304" pitchFamily="18" charset="0"/>
                        </a:rPr>
                        <a:t>are a Nebraska snake species that are crucial for a stable ecosystem. They eat mice and inadvertently ticks, which reduces the spread of tick-borne diseases. One technique that has been successful in the conservation of snake species is headstarting, which is the propagation</a:t>
                      </a:r>
                      <a:r>
                        <a:rPr lang="en-US" sz="2550" kern="1200" baseline="0" dirty="0">
                          <a:solidFill>
                            <a:schemeClr val="tx1"/>
                          </a:solidFill>
                          <a:effectLst/>
                          <a:latin typeface="Times New Roman" panose="02020603050405020304" pitchFamily="18" charset="0"/>
                          <a:ea typeface="+mn-ea"/>
                          <a:cs typeface="Times New Roman" panose="02020603050405020304" pitchFamily="18" charset="0"/>
                        </a:rPr>
                        <a:t> and holding</a:t>
                      </a:r>
                      <a:r>
                        <a:rPr lang="en-US" sz="2550" kern="1200" dirty="0">
                          <a:solidFill>
                            <a:schemeClr val="tx1"/>
                          </a:solidFill>
                          <a:effectLst/>
                          <a:latin typeface="Times New Roman" panose="02020603050405020304" pitchFamily="18" charset="0"/>
                          <a:ea typeface="+mn-ea"/>
                          <a:cs typeface="Times New Roman" panose="02020603050405020304" pitchFamily="18" charset="0"/>
                        </a:rPr>
                        <a:t> of a  species to an age where it can be released into the wild and have a high probability of adding to the population. Headstarting is successful in snakes because they have no parental care and experience high juvenile mortality in the first year of life.</a:t>
                      </a:r>
                    </a:p>
                    <a:p>
                      <a:endParaRPr lang="en-US" sz="255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550" kern="1200" dirty="0">
                          <a:solidFill>
                            <a:schemeClr val="tx1"/>
                          </a:solidFill>
                          <a:effectLst/>
                          <a:latin typeface="Times New Roman" panose="02020603050405020304" pitchFamily="18" charset="0"/>
                          <a:ea typeface="+mn-ea"/>
                          <a:cs typeface="Times New Roman" panose="02020603050405020304" pitchFamily="18" charset="0"/>
                        </a:rPr>
                        <a:t>When feeding captive snakes, two different husbandry methods can be used: feeding live mice, or frozen-thawed mice. Compared to live mice, frozen-thawed mice cost much less. The purpose of this project is to determine which feeding method, live or frozen-thawed mice produces the greatest weight gain in bull snakes. I hypothesized that snakes fed frozen-thawed mice will have a higher percent weight gain than snakes fed live mice due to the lack of needing to constrict to kill their prey.</a:t>
                      </a:r>
                    </a:p>
                    <a:p>
                      <a:pPr>
                        <a:spcAft>
                          <a:spcPts val="1800"/>
                        </a:spcAft>
                      </a:pPr>
                      <a:endParaRPr lang="en-US" sz="2000" u="sng"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1"/>
                  </a:ext>
                </a:extLst>
              </a:tr>
              <a:tr h="8353047">
                <a:tc>
                  <a:txBody>
                    <a:bodyPr/>
                    <a:lstStyle/>
                    <a:p>
                      <a:pPr>
                        <a:spcAft>
                          <a:spcPts val="1800"/>
                        </a:spcAft>
                      </a:pPr>
                      <a:endParaRPr lang="en-US" sz="2000" u="sng"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71640398"/>
              </p:ext>
            </p:extLst>
          </p:nvPr>
        </p:nvGraphicFramePr>
        <p:xfrm>
          <a:off x="9473185" y="4847270"/>
          <a:ext cx="16971264" cy="10866947"/>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16971264">
                  <a:extLst>
                    <a:ext uri="{9D8B030D-6E8A-4147-A177-3AD203B41FA5}">
                      <a16:colId xmlns:a16="http://schemas.microsoft.com/office/drawing/2014/main" val="20000"/>
                    </a:ext>
                  </a:extLst>
                </a:gridCol>
              </a:tblGrid>
              <a:tr h="1098953">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Results</a:t>
                      </a:r>
                    </a:p>
                  </a:txBody>
                  <a:tcPr marL="0" marR="0" marT="182880" marB="182880" anchor="ctr">
                    <a:solidFill>
                      <a:srgbClr val="CB2133"/>
                    </a:solidFill>
                  </a:tcPr>
                </a:tc>
                <a:extLst>
                  <a:ext uri="{0D108BD9-81ED-4DB2-BD59-A6C34878D82A}">
                    <a16:rowId xmlns:a16="http://schemas.microsoft.com/office/drawing/2014/main" val="10000"/>
                  </a:ext>
                </a:extLst>
              </a:tr>
              <a:tr h="9767994">
                <a:tc>
                  <a:txBody>
                    <a:bodyPr/>
                    <a:lstStyle/>
                    <a:p>
                      <a:pPr marL="457200" indent="-457200">
                        <a:spcAft>
                          <a:spcPts val="1800"/>
                        </a:spcAft>
                        <a:buFont typeface="Arial" charset="0"/>
                        <a:buChar char="•"/>
                      </a:pPr>
                      <a:endParaRPr lang="en-US" sz="2600"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19782614"/>
              </p:ext>
            </p:extLst>
          </p:nvPr>
        </p:nvGraphicFramePr>
        <p:xfrm>
          <a:off x="27145316" y="18739105"/>
          <a:ext cx="8327188" cy="7018663"/>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8327188">
                  <a:extLst>
                    <a:ext uri="{9D8B030D-6E8A-4147-A177-3AD203B41FA5}">
                      <a16:colId xmlns:a16="http://schemas.microsoft.com/office/drawing/2014/main" val="20000"/>
                    </a:ext>
                  </a:extLst>
                </a:gridCol>
              </a:tblGrid>
              <a:tr h="452934">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Literature</a:t>
                      </a:r>
                      <a:r>
                        <a:rPr lang="en-US" sz="4800" b="1" spc="300" baseline="0" dirty="0">
                          <a:solidFill>
                            <a:schemeClr val="bg1"/>
                          </a:solidFill>
                          <a:latin typeface="Arial" charset="0"/>
                          <a:ea typeface="Arial" charset="0"/>
                          <a:cs typeface="Arial" charset="0"/>
                        </a:rPr>
                        <a:t> Cited and Acknowledgments</a:t>
                      </a:r>
                      <a:endParaRPr lang="en-US" sz="4800" b="1" spc="300" dirty="0">
                        <a:solidFill>
                          <a:schemeClr val="bg1"/>
                        </a:solidFill>
                        <a:latin typeface="Arial" charset="0"/>
                        <a:ea typeface="Arial" charset="0"/>
                        <a:cs typeface="Arial" charset="0"/>
                      </a:endParaRPr>
                    </a:p>
                  </a:txBody>
                  <a:tcPr marL="0" marR="0" marT="182880" marB="182880" anchor="ctr">
                    <a:solidFill>
                      <a:srgbClr val="CB2133"/>
                    </a:solidFill>
                  </a:tcPr>
                </a:tc>
                <a:extLst>
                  <a:ext uri="{0D108BD9-81ED-4DB2-BD59-A6C34878D82A}">
                    <a16:rowId xmlns:a16="http://schemas.microsoft.com/office/drawing/2014/main" val="10000"/>
                  </a:ext>
                </a:extLst>
              </a:tr>
              <a:tr h="5189863">
                <a:tc>
                  <a:txBody>
                    <a:bodyPr/>
                    <a:lstStyle/>
                    <a:p>
                      <a:pPr marL="0" marR="0" lvl="0" indent="0" algn="l" defTabSz="3535710" rtl="0" eaLnBrk="1" fontAlgn="auto" latinLnBrk="0" hangingPunct="1">
                        <a:lnSpc>
                          <a:spcPct val="100000"/>
                        </a:lnSpc>
                        <a:spcBef>
                          <a:spcPts val="0"/>
                        </a:spcBef>
                        <a:spcAft>
                          <a:spcPts val="1800"/>
                        </a:spcAft>
                        <a:buClrTx/>
                        <a:buSzTx/>
                        <a:buFontTx/>
                        <a:buNone/>
                        <a:tabLst/>
                        <a:defRPr/>
                      </a:pPr>
                      <a:r>
                        <a:rPr lang="en-US" sz="2400" kern="1200" dirty="0">
                          <a:solidFill>
                            <a:schemeClr val="tx1"/>
                          </a:solidFill>
                          <a:effectLst/>
                          <a:latin typeface="Times New Roman" panose="02020603050405020304" pitchFamily="18" charset="0"/>
                          <a:ea typeface="+mn-ea"/>
                          <a:cs typeface="Times New Roman" panose="02020603050405020304" pitchFamily="18" charset="0"/>
                        </a:rPr>
                        <a:t>Penning, David A., and Schuyler F. Dartez. “Size, but Experience, Affects the Ontogeny of Constriction Performance in Ball Pythons (Python </a:t>
                      </a:r>
                      <a:r>
                        <a:rPr lang="en-US" sz="2400" kern="1200" dirty="0" err="1">
                          <a:solidFill>
                            <a:schemeClr val="tx1"/>
                          </a:solidFill>
                          <a:effectLst/>
                          <a:latin typeface="Times New Roman" panose="02020603050405020304" pitchFamily="18" charset="0"/>
                          <a:ea typeface="+mn-ea"/>
                          <a:cs typeface="Times New Roman" panose="02020603050405020304" pitchFamily="18" charset="0"/>
                        </a:rPr>
                        <a:t>Regius</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i="1" kern="1200" dirty="0">
                          <a:solidFill>
                            <a:schemeClr val="tx1"/>
                          </a:solidFill>
                          <a:effectLst/>
                          <a:latin typeface="Times New Roman" panose="02020603050405020304" pitchFamily="18" charset="0"/>
                          <a:ea typeface="+mn-ea"/>
                          <a:cs typeface="Times New Roman" panose="02020603050405020304" pitchFamily="18" charset="0"/>
                        </a:rPr>
                        <a:t>Journal of Experimental Zoology Part A: Ecological Genetics and Physiology</a:t>
                      </a:r>
                      <a:r>
                        <a:rPr lang="en-US" sz="2400" kern="1200" dirty="0">
                          <a:solidFill>
                            <a:schemeClr val="tx1"/>
                          </a:solidFill>
                          <a:effectLst/>
                          <a:latin typeface="Times New Roman" panose="02020603050405020304" pitchFamily="18" charset="0"/>
                          <a:ea typeface="+mn-ea"/>
                          <a:cs typeface="Times New Roman" panose="02020603050405020304" pitchFamily="18" charset="0"/>
                        </a:rPr>
                        <a:t> 325, no. 3 (2016): 194–199.</a:t>
                      </a:r>
                    </a:p>
                    <a:p>
                      <a:pPr marL="0" marR="0" lvl="0" indent="0" algn="l" defTabSz="3535710" rtl="0" eaLnBrk="1" fontAlgn="auto" latinLnBrk="0" hangingPunct="1">
                        <a:lnSpc>
                          <a:spcPct val="100000"/>
                        </a:lnSpc>
                        <a:spcBef>
                          <a:spcPts val="0"/>
                        </a:spcBef>
                        <a:spcAft>
                          <a:spcPts val="1800"/>
                        </a:spcAft>
                        <a:buClrTx/>
                        <a:buSzTx/>
                        <a:buFontTx/>
                        <a:buNone/>
                        <a:tabLst/>
                        <a:defRPr/>
                      </a:pPr>
                      <a:r>
                        <a:rPr lang="en-US" sz="2400" kern="1200" dirty="0">
                          <a:solidFill>
                            <a:schemeClr val="tx1"/>
                          </a:solidFill>
                          <a:effectLst/>
                          <a:latin typeface="Times New Roman" panose="02020603050405020304" pitchFamily="18" charset="0"/>
                          <a:ea typeface="+mn-ea"/>
                          <a:cs typeface="Times New Roman" panose="02020603050405020304" pitchFamily="18" charset="0"/>
                        </a:rPr>
                        <a:t>Dennis</a:t>
                      </a:r>
                      <a:r>
                        <a:rPr lang="en-US" sz="2400" kern="1200" baseline="0" dirty="0">
                          <a:solidFill>
                            <a:schemeClr val="tx1"/>
                          </a:solidFill>
                          <a:effectLst/>
                          <a:latin typeface="Times New Roman" panose="02020603050405020304" pitchFamily="18" charset="0"/>
                          <a:ea typeface="+mn-ea"/>
                          <a:cs typeface="Times New Roman" panose="02020603050405020304" pitchFamily="18" charset="0"/>
                        </a:rPr>
                        <a:t> Ferraro                                                                                              UNL Herpetology Lab                                                                        UNL UCARE                                                                                                 Erica </a:t>
                      </a:r>
                      <a:r>
                        <a:rPr lang="en-US" sz="2400" kern="1200" baseline="0" dirty="0" err="1">
                          <a:solidFill>
                            <a:schemeClr val="tx1"/>
                          </a:solidFill>
                          <a:effectLst/>
                          <a:latin typeface="Times New Roman" panose="02020603050405020304" pitchFamily="18" charset="0"/>
                          <a:ea typeface="+mn-ea"/>
                          <a:cs typeface="Times New Roman" panose="02020603050405020304" pitchFamily="18" charset="0"/>
                        </a:rPr>
                        <a:t>Lunde</a:t>
                      </a:r>
                      <a:r>
                        <a:rPr lang="en-US" sz="2400" kern="1200" baseline="0" dirty="0">
                          <a:solidFill>
                            <a:schemeClr val="tx1"/>
                          </a:solidFill>
                          <a:effectLst/>
                          <a:latin typeface="Times New Roman" panose="02020603050405020304" pitchFamily="18" charset="0"/>
                          <a:ea typeface="+mn-ea"/>
                          <a:cs typeface="Times New Roman" panose="02020603050405020304" pitchFamily="18" charset="0"/>
                        </a:rPr>
                        <a:t> and David </a:t>
                      </a:r>
                      <a:r>
                        <a:rPr lang="en-US" sz="2400" kern="1200" baseline="0" dirty="0" err="1">
                          <a:solidFill>
                            <a:schemeClr val="tx1"/>
                          </a:solidFill>
                          <a:effectLst/>
                          <a:latin typeface="Times New Roman" panose="02020603050405020304" pitchFamily="18" charset="0"/>
                          <a:ea typeface="+mn-ea"/>
                          <a:cs typeface="Times New Roman" panose="02020603050405020304" pitchFamily="18" charset="0"/>
                        </a:rPr>
                        <a:t>Izaquirre</a:t>
                      </a:r>
                      <a:r>
                        <a:rPr lang="en-US" sz="2400" kern="1200" baseline="0" dirty="0">
                          <a:solidFill>
                            <a:schemeClr val="tx1"/>
                          </a:solidFill>
                          <a:effectLst/>
                          <a:latin typeface="Times New Roman" panose="02020603050405020304" pitchFamily="18" charset="0"/>
                          <a:ea typeface="+mn-ea"/>
                          <a:cs typeface="Times New Roman" panose="02020603050405020304" pitchFamily="18" charset="0"/>
                        </a:rPr>
                        <a:t>                                                                     UNL IACUC [#1174]</a:t>
                      </a:r>
                      <a:endParaRPr lang="en-US" sz="2400" kern="1200" dirty="0">
                        <a:solidFill>
                          <a:schemeClr val="tx1"/>
                        </a:solidFill>
                        <a:effectLst/>
                        <a:latin typeface="Times New Roman" panose="02020603050405020304" pitchFamily="18" charset="0"/>
                        <a:ea typeface="+mn-ea"/>
                        <a:cs typeface="Times New Roman" panose="02020603050405020304" pitchFamily="18" charset="0"/>
                      </a:endParaRPr>
                    </a:p>
                    <a:p>
                      <a:pPr>
                        <a:spcAft>
                          <a:spcPts val="1800"/>
                        </a:spcAft>
                      </a:pPr>
                      <a:endParaRPr lang="en-US" sz="2600"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18276256"/>
              </p:ext>
            </p:extLst>
          </p:nvPr>
        </p:nvGraphicFramePr>
        <p:xfrm>
          <a:off x="27145316" y="4847270"/>
          <a:ext cx="8138160" cy="13899580"/>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8138160">
                  <a:extLst>
                    <a:ext uri="{9D8B030D-6E8A-4147-A177-3AD203B41FA5}">
                      <a16:colId xmlns:a16="http://schemas.microsoft.com/office/drawing/2014/main" val="20000"/>
                    </a:ext>
                  </a:extLst>
                </a:gridCol>
              </a:tblGrid>
              <a:tr h="1296100">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Discussion</a:t>
                      </a:r>
                    </a:p>
                  </a:txBody>
                  <a:tcPr marL="0" marR="0" marT="182880" marB="182880" anchor="ctr">
                    <a:solidFill>
                      <a:srgbClr val="CB2133"/>
                    </a:solidFill>
                  </a:tcPr>
                </a:tc>
                <a:extLst>
                  <a:ext uri="{0D108BD9-81ED-4DB2-BD59-A6C34878D82A}">
                    <a16:rowId xmlns:a16="http://schemas.microsoft.com/office/drawing/2014/main" val="10000"/>
                  </a:ext>
                </a:extLst>
              </a:tr>
              <a:tr h="11520323">
                <a:tc>
                  <a:txBody>
                    <a:bodyPr/>
                    <a:lstStyle/>
                    <a:p>
                      <a:r>
                        <a:rPr lang="en-US" sz="2600" kern="1200" dirty="0">
                          <a:solidFill>
                            <a:schemeClr val="tx1"/>
                          </a:solidFill>
                          <a:effectLst/>
                          <a:latin typeface="Times New Roman" panose="02020603050405020304" pitchFamily="18" charset="0"/>
                          <a:ea typeface="+mn-ea"/>
                          <a:cs typeface="Times New Roman" panose="02020603050405020304" pitchFamily="18" charset="0"/>
                        </a:rPr>
                        <a:t>My hypothesis was not supported. In figure 1, in five out of the six months, the snakes fed frozen-thawed mice had a higher percent weight gain than the snakes fed live mice, but the difference was not significant. This slight difference could be explained by the lack of constriction from the snakes fed frozen-thawed mice. Similar studies on constriction in different species of hatchling snakes have shown that snakes without constriction experience gain more weight than snakes with constriction experience (Penning &amp; Dartez, 2016).</a:t>
                      </a:r>
                    </a:p>
                    <a:p>
                      <a:endParaRPr lang="en-US" sz="26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600" kern="1200" dirty="0">
                          <a:solidFill>
                            <a:schemeClr val="tx1"/>
                          </a:solidFill>
                          <a:effectLst/>
                          <a:latin typeface="Times New Roman" panose="02020603050405020304" pitchFamily="18" charset="0"/>
                          <a:ea typeface="+mn-ea"/>
                          <a:cs typeface="Times New Roman" panose="02020603050405020304" pitchFamily="18" charset="0"/>
                        </a:rPr>
                        <a:t>These results have important animal husbandry implications for bull snakes in headstarting programs. Since live mice are significantly more expensive than frozen-thawed mice, and there was no significant difference in the weight gain between the two feeding methods, choosing to feed frozen-thawed mice could reduce the cost of headstarting programs while still prioritizing maximum hatchling health for success after release.</a:t>
                      </a:r>
                    </a:p>
                    <a:p>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600" kern="1200" dirty="0">
                          <a:solidFill>
                            <a:schemeClr val="tx1"/>
                          </a:solidFill>
                          <a:effectLst/>
                          <a:latin typeface="Times New Roman" panose="02020603050405020304" pitchFamily="18" charset="0"/>
                          <a:ea typeface="+mn-ea"/>
                          <a:cs typeface="Times New Roman" panose="02020603050405020304" pitchFamily="18" charset="0"/>
                        </a:rPr>
                        <a:t>An important aspect to note is the behavioral differences in the two groups of bull snakes. In the snakes fed frozen-thawed mice, there were 0 occurrences of constricting, and tail rattling occurred</a:t>
                      </a:r>
                      <a:r>
                        <a:rPr lang="en-US" sz="2600" kern="1200" baseline="0" dirty="0">
                          <a:solidFill>
                            <a:schemeClr val="tx1"/>
                          </a:solidFill>
                          <a:effectLst/>
                          <a:latin typeface="Times New Roman" panose="02020603050405020304" pitchFamily="18" charset="0"/>
                          <a:ea typeface="+mn-ea"/>
                          <a:cs typeface="Times New Roman" panose="02020603050405020304" pitchFamily="18" charset="0"/>
                        </a:rPr>
                        <a:t> in 0% of feeding events</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Additional research could be done to see if the lack of these behaviors during captive rearing will translate to lower fitness and success once released into their natural habitat.</a:t>
                      </a:r>
                    </a:p>
                    <a:p>
                      <a:r>
                        <a:rPr lang="en-US" sz="2600" kern="1200" dirty="0">
                          <a:solidFill>
                            <a:schemeClr val="tx1"/>
                          </a:solidFill>
                          <a:effectLst/>
                          <a:latin typeface="+mn-lt"/>
                          <a:ea typeface="+mn-ea"/>
                          <a:cs typeface="+mn-cs"/>
                        </a:rPr>
                        <a:t>.</a:t>
                      </a:r>
                    </a:p>
                    <a:p>
                      <a:pPr>
                        <a:spcAft>
                          <a:spcPts val="1800"/>
                        </a:spcAft>
                      </a:pPr>
                      <a:endParaRPr lang="en-US" sz="2600"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12766591"/>
              </p:ext>
            </p:extLst>
          </p:nvPr>
        </p:nvGraphicFramePr>
        <p:xfrm>
          <a:off x="501278" y="16139104"/>
          <a:ext cx="8138384" cy="7254240"/>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8138384">
                  <a:extLst>
                    <a:ext uri="{9D8B030D-6E8A-4147-A177-3AD203B41FA5}">
                      <a16:colId xmlns:a16="http://schemas.microsoft.com/office/drawing/2014/main" val="20000"/>
                    </a:ext>
                  </a:extLst>
                </a:gridCol>
              </a:tblGrid>
              <a:tr h="648789">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Methods</a:t>
                      </a:r>
                    </a:p>
                  </a:txBody>
                  <a:tcPr marL="0" marR="0" marT="182880" marB="182880" anchor="ctr">
                    <a:solidFill>
                      <a:srgbClr val="CB2133"/>
                    </a:solidFill>
                  </a:tcPr>
                </a:tc>
                <a:extLst>
                  <a:ext uri="{0D108BD9-81ED-4DB2-BD59-A6C34878D82A}">
                    <a16:rowId xmlns:a16="http://schemas.microsoft.com/office/drawing/2014/main" val="10000"/>
                  </a:ext>
                </a:extLst>
              </a:tr>
              <a:tr h="4340137">
                <a:tc>
                  <a:txBody>
                    <a:bodyPr/>
                    <a:lstStyle/>
                    <a:p>
                      <a:pPr lvl="0"/>
                      <a:r>
                        <a:rPr lang="en-US" sz="2550" kern="1200" dirty="0">
                          <a:solidFill>
                            <a:schemeClr val="tx1"/>
                          </a:solidFill>
                          <a:effectLst/>
                          <a:latin typeface="Times New Roman" panose="02020603050405020304" pitchFamily="18" charset="0"/>
                          <a:ea typeface="+mn-ea"/>
                          <a:cs typeface="Times New Roman" panose="02020603050405020304" pitchFamily="18" charset="0"/>
                        </a:rPr>
                        <a:t>Eight captive born snakes from wild caught adults were hatched at the UNL herpetology lab. Each week, snakes 1- 4 were fed live rodents, and snakes 5 – 8 fed frozen-thawed rodents of equal body weight and equal diet. Weight and length measurements were monitored every Tuesday before feeding and every other Friday to assess each snake’s growth and overall health. Since </a:t>
                      </a:r>
                      <a:r>
                        <a:rPr lang="en-US" sz="2550" i="1" kern="1200" dirty="0" err="1">
                          <a:solidFill>
                            <a:schemeClr val="tx1"/>
                          </a:solidFill>
                          <a:effectLst/>
                          <a:latin typeface="Times New Roman" panose="02020603050405020304" pitchFamily="18" charset="0"/>
                          <a:ea typeface="+mn-ea"/>
                          <a:cs typeface="Times New Roman" panose="02020603050405020304" pitchFamily="18" charset="0"/>
                        </a:rPr>
                        <a:t>Pituophis</a:t>
                      </a:r>
                      <a:r>
                        <a:rPr lang="en-US" sz="255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550" i="1" kern="1200" dirty="0" err="1">
                          <a:solidFill>
                            <a:schemeClr val="tx1"/>
                          </a:solidFill>
                          <a:effectLst/>
                          <a:latin typeface="Times New Roman" panose="02020603050405020304" pitchFamily="18" charset="0"/>
                          <a:ea typeface="+mn-ea"/>
                          <a:cs typeface="Times New Roman" panose="02020603050405020304" pitchFamily="18" charset="0"/>
                        </a:rPr>
                        <a:t>catenifer</a:t>
                      </a:r>
                      <a:r>
                        <a:rPr lang="en-US" sz="255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550" kern="1200" dirty="0">
                          <a:solidFill>
                            <a:schemeClr val="tx1"/>
                          </a:solidFill>
                          <a:effectLst/>
                          <a:latin typeface="Times New Roman" panose="02020603050405020304" pitchFamily="18" charset="0"/>
                          <a:ea typeface="+mn-ea"/>
                          <a:cs typeface="Times New Roman" panose="02020603050405020304" pitchFamily="18" charset="0"/>
                        </a:rPr>
                        <a:t>secure its prey by coiling around it, whether or not each snake constricted during each feeding was recorded. </a:t>
                      </a:r>
                      <a:r>
                        <a:rPr lang="en-US" sz="2550" kern="1200" baseline="0" dirty="0">
                          <a:solidFill>
                            <a:schemeClr val="tx1"/>
                          </a:solidFill>
                          <a:effectLst/>
                          <a:latin typeface="Times New Roman" panose="02020603050405020304" pitchFamily="18" charset="0"/>
                          <a:ea typeface="+mn-ea"/>
                          <a:cs typeface="Times New Roman" panose="02020603050405020304" pitchFamily="18" charset="0"/>
                        </a:rPr>
                        <a:t> During the first six recorded months the snakes were fed pinky mice which were fed only mother’s milk. During the last recorded month the snakes were fed older mice which were fed food that was not their mother’s milk.</a:t>
                      </a:r>
                      <a:endParaRPr lang="en-US" sz="255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spcAft>
                          <a:spcPts val="1800"/>
                        </a:spcAft>
                        <a:buFont typeface="Arial" charset="0"/>
                        <a:buNone/>
                      </a:pPr>
                      <a:endParaRPr lang="en-US" sz="2600"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1"/>
                  </a:ext>
                </a:extLst>
              </a:tr>
            </a:tbl>
          </a:graphicData>
        </a:graphic>
      </p:graphicFrame>
      <p:sp>
        <p:nvSpPr>
          <p:cNvPr id="9" name="TextBox 8"/>
          <p:cNvSpPr txBox="1"/>
          <p:nvPr/>
        </p:nvSpPr>
        <p:spPr>
          <a:xfrm>
            <a:off x="5955092" y="426464"/>
            <a:ext cx="25733828" cy="2062103"/>
          </a:xfrm>
          <a:prstGeom prst="rect">
            <a:avLst/>
          </a:prstGeom>
          <a:noFill/>
        </p:spPr>
        <p:txBody>
          <a:bodyPr wrap="square" rtlCol="0">
            <a:spAutoFit/>
          </a:bodyPr>
          <a:lstStyle/>
          <a:p>
            <a:pPr algn="ctr">
              <a:lnSpc>
                <a:spcPct val="80000"/>
              </a:lnSpc>
            </a:pPr>
            <a:r>
              <a:rPr lang="en-US" sz="8000" b="1" dirty="0">
                <a:solidFill>
                  <a:srgbClr val="DA1F31"/>
                </a:solidFill>
                <a:latin typeface="Arial"/>
                <a:cs typeface="Arial"/>
              </a:rPr>
              <a:t>Feeding Methods for Headstarting in Bull Snakes (</a:t>
            </a:r>
            <a:r>
              <a:rPr lang="en-US" sz="8000" b="1" i="1" dirty="0" err="1">
                <a:solidFill>
                  <a:srgbClr val="DA1F31"/>
                </a:solidFill>
                <a:latin typeface="Arial"/>
                <a:cs typeface="Arial"/>
              </a:rPr>
              <a:t>Pituophis</a:t>
            </a:r>
            <a:r>
              <a:rPr lang="en-US" sz="8000" b="1" i="1" dirty="0">
                <a:solidFill>
                  <a:srgbClr val="DA1F31"/>
                </a:solidFill>
                <a:latin typeface="Arial"/>
                <a:cs typeface="Arial"/>
              </a:rPr>
              <a:t> </a:t>
            </a:r>
            <a:r>
              <a:rPr lang="en-US" sz="8000" b="1" i="1" dirty="0" err="1">
                <a:solidFill>
                  <a:srgbClr val="DA1F31"/>
                </a:solidFill>
                <a:latin typeface="Arial"/>
                <a:cs typeface="Arial"/>
              </a:rPr>
              <a:t>catinefer</a:t>
            </a:r>
            <a:r>
              <a:rPr lang="en-US" sz="8000" b="1" dirty="0">
                <a:solidFill>
                  <a:srgbClr val="DA1F31"/>
                </a:solidFill>
                <a:latin typeface="Arial"/>
                <a:cs typeface="Arial"/>
              </a:rPr>
              <a:t>)</a:t>
            </a:r>
          </a:p>
        </p:txBody>
      </p:sp>
      <p:sp>
        <p:nvSpPr>
          <p:cNvPr id="10" name="TextBox 9"/>
          <p:cNvSpPr txBox="1"/>
          <p:nvPr/>
        </p:nvSpPr>
        <p:spPr>
          <a:xfrm>
            <a:off x="5327066" y="2404747"/>
            <a:ext cx="30066362" cy="830997"/>
          </a:xfrm>
          <a:prstGeom prst="rect">
            <a:avLst/>
          </a:prstGeom>
          <a:noFill/>
        </p:spPr>
        <p:txBody>
          <a:bodyPr wrap="square" rtlCol="0">
            <a:spAutoFit/>
          </a:bodyPr>
          <a:lstStyle/>
          <a:p>
            <a:pPr>
              <a:lnSpc>
                <a:spcPct val="80000"/>
              </a:lnSpc>
            </a:pPr>
            <a:r>
              <a:rPr lang="en-US" sz="6000" i="1" dirty="0">
                <a:solidFill>
                  <a:srgbClr val="DA1F31"/>
                </a:solidFill>
                <a:latin typeface="Times New Roman" charset="0"/>
                <a:ea typeface="Times New Roman" charset="0"/>
                <a:cs typeface="Times New Roman" charset="0"/>
              </a:rPr>
              <a:t>Allison Carothers 					                       Adviser: Dennis Ferraro</a:t>
            </a:r>
          </a:p>
        </p:txBody>
      </p:sp>
      <p:graphicFrame>
        <p:nvGraphicFramePr>
          <p:cNvPr id="14" name="Table 13"/>
          <p:cNvGraphicFramePr>
            <a:graphicFrameLocks noGrp="1"/>
          </p:cNvGraphicFramePr>
          <p:nvPr>
            <p:extLst>
              <p:ext uri="{D42A27DB-BD31-4B8C-83A1-F6EECF244321}">
                <p14:modId xmlns:p14="http://schemas.microsoft.com/office/powerpoint/2010/main" val="3510600673"/>
              </p:ext>
            </p:extLst>
          </p:nvPr>
        </p:nvGraphicFramePr>
        <p:xfrm>
          <a:off x="9329060" y="13651297"/>
          <a:ext cx="8493840" cy="10411234"/>
        </p:xfrm>
        <a:graphic>
          <a:graphicData uri="http://schemas.openxmlformats.org/drawingml/2006/table">
            <a:tbl>
              <a:tblPr firstRow="1" bandRow="1">
                <a:effectLst>
                  <a:outerShdw blurRad="127000" dist="50800" dir="5400000" algn="t" rotWithShape="0">
                    <a:prstClr val="black">
                      <a:alpha val="40000"/>
                    </a:prstClr>
                  </a:outerShdw>
                </a:effectLst>
                <a:tableStyleId>{5C22544A-7EE6-4342-B048-85BDC9FD1C3A}</a:tableStyleId>
              </a:tblPr>
              <a:tblGrid>
                <a:gridCol w="2831280">
                  <a:extLst>
                    <a:ext uri="{9D8B030D-6E8A-4147-A177-3AD203B41FA5}">
                      <a16:colId xmlns:a16="http://schemas.microsoft.com/office/drawing/2014/main" val="20000"/>
                    </a:ext>
                  </a:extLst>
                </a:gridCol>
                <a:gridCol w="2831280">
                  <a:extLst>
                    <a:ext uri="{9D8B030D-6E8A-4147-A177-3AD203B41FA5}">
                      <a16:colId xmlns:a16="http://schemas.microsoft.com/office/drawing/2014/main" val="20001"/>
                    </a:ext>
                  </a:extLst>
                </a:gridCol>
                <a:gridCol w="2831280">
                  <a:extLst>
                    <a:ext uri="{9D8B030D-6E8A-4147-A177-3AD203B41FA5}">
                      <a16:colId xmlns:a16="http://schemas.microsoft.com/office/drawing/2014/main" val="20002"/>
                    </a:ext>
                  </a:extLst>
                </a:gridCol>
              </a:tblGrid>
              <a:tr h="1313375">
                <a:tc gridSpan="3">
                  <a:txBody>
                    <a:bodyPr/>
                    <a:lstStyle/>
                    <a:p>
                      <a:pPr algn="ctr"/>
                      <a:r>
                        <a:rPr lang="en-US" sz="3600" b="1" spc="300" dirty="0">
                          <a:latin typeface="Arial" charset="0"/>
                          <a:ea typeface="Arial" charset="0"/>
                          <a:cs typeface="Arial" charset="0"/>
                        </a:rPr>
                        <a:t>Behavior</a:t>
                      </a:r>
                      <a:r>
                        <a:rPr lang="en-US" sz="3600" b="1" spc="300" baseline="0" dirty="0">
                          <a:latin typeface="Arial" charset="0"/>
                          <a:ea typeface="Arial" charset="0"/>
                          <a:cs typeface="Arial" charset="0"/>
                        </a:rPr>
                        <a:t> Observations</a:t>
                      </a:r>
                      <a:endParaRPr lang="en-US" sz="3600" b="1" spc="300" dirty="0">
                        <a:latin typeface="Arial" charset="0"/>
                        <a:ea typeface="Arial" charset="0"/>
                        <a:cs typeface="Arial" charset="0"/>
                      </a:endParaRPr>
                    </a:p>
                  </a:txBody>
                  <a:tcPr marL="0" marR="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A2234"/>
                    </a:solidFill>
                  </a:tcPr>
                </a:tc>
                <a:tc hMerge="1">
                  <a:txBody>
                    <a:bodyPr/>
                    <a:lstStyle/>
                    <a:p>
                      <a:endParaRPr lang="en-US"/>
                    </a:p>
                  </a:txBody>
                  <a:tcPr/>
                </a:tc>
                <a:tc hMerge="1">
                  <a:txBody>
                    <a:bodyPr/>
                    <a:lstStyle/>
                    <a:p>
                      <a:endParaRPr lang="en-US" sz="2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A2234"/>
                    </a:solidFill>
                  </a:tcPr>
                </a:tc>
                <a:extLst>
                  <a:ext uri="{0D108BD9-81ED-4DB2-BD59-A6C34878D82A}">
                    <a16:rowId xmlns:a16="http://schemas.microsoft.com/office/drawing/2014/main" val="10000"/>
                  </a:ext>
                </a:extLst>
              </a:tr>
              <a:tr h="1506600">
                <a:tc>
                  <a:txBody>
                    <a:bodyPr/>
                    <a:lstStyle/>
                    <a:p>
                      <a:pPr algn="l"/>
                      <a:r>
                        <a:rPr lang="en-US" sz="3600" b="1" spc="300" dirty="0">
                          <a:solidFill>
                            <a:srgbClr val="CB2133"/>
                          </a:solidFill>
                          <a:latin typeface="Arial" charset="0"/>
                          <a:ea typeface="Arial" charset="0"/>
                          <a:cs typeface="Arial" charset="0"/>
                        </a:rPr>
                        <a:t>Snake #</a:t>
                      </a:r>
                    </a:p>
                  </a:txBody>
                  <a:tcPr marL="411480" marR="0" marT="182880" marB="18288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8F4E6"/>
                    </a:solidFill>
                  </a:tcPr>
                </a:tc>
                <a:tc>
                  <a:txBody>
                    <a:bodyPr/>
                    <a:lstStyle/>
                    <a:p>
                      <a:pPr algn="l"/>
                      <a:r>
                        <a:rPr lang="en-US" sz="3600" b="1" spc="300" dirty="0">
                          <a:solidFill>
                            <a:srgbClr val="CB2133"/>
                          </a:solidFill>
                          <a:latin typeface="Arial" charset="0"/>
                          <a:ea typeface="Arial" charset="0"/>
                          <a:cs typeface="Arial" charset="0"/>
                        </a:rPr>
                        <a:t>Tail Rattle</a:t>
                      </a:r>
                    </a:p>
                  </a:txBody>
                  <a:tcPr marL="411480" marR="0" marT="182880" marB="18288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8F4E6"/>
                    </a:solidFill>
                  </a:tcPr>
                </a:tc>
                <a:tc>
                  <a:txBody>
                    <a:bodyPr/>
                    <a:lstStyle/>
                    <a:p>
                      <a:pPr algn="l"/>
                      <a:r>
                        <a:rPr lang="en-US" sz="3600" b="1" spc="300" dirty="0">
                          <a:solidFill>
                            <a:srgbClr val="CB2133"/>
                          </a:solidFill>
                          <a:latin typeface="Arial" charset="0"/>
                          <a:ea typeface="Arial" charset="0"/>
                          <a:cs typeface="Arial" charset="0"/>
                        </a:rPr>
                        <a:t>Constrict</a:t>
                      </a:r>
                    </a:p>
                  </a:txBody>
                  <a:tcPr marL="411480" marR="0" marT="182880" marB="1828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rgbClr val="F8F4E6"/>
                    </a:solidFill>
                  </a:tcPr>
                </a:tc>
                <a:extLst>
                  <a:ext uri="{0D108BD9-81ED-4DB2-BD59-A6C34878D82A}">
                    <a16:rowId xmlns:a16="http://schemas.microsoft.com/office/drawing/2014/main" val="10001"/>
                  </a:ext>
                </a:extLst>
              </a:tr>
              <a:tr h="959382">
                <a:tc>
                  <a:txBody>
                    <a:bodyPr/>
                    <a:lstStyle/>
                    <a:p>
                      <a:r>
                        <a:rPr lang="en-US" sz="3200" b="1" dirty="0">
                          <a:solidFill>
                            <a:schemeClr val="tx1"/>
                          </a:solidFill>
                          <a:latin typeface="Times New Roman" charset="0"/>
                          <a:ea typeface="Times New Roman" charset="0"/>
                          <a:cs typeface="Times New Roman" charset="0"/>
                        </a:rPr>
                        <a:t>Snake #1</a:t>
                      </a: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571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92.9%</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571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8</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959382">
                <a:tc>
                  <a:txBody>
                    <a:bodyPr/>
                    <a:lstStyle/>
                    <a:p>
                      <a:r>
                        <a:rPr lang="en-US" sz="3200" b="1" dirty="0">
                          <a:solidFill>
                            <a:schemeClr val="tx1"/>
                          </a:solidFill>
                          <a:latin typeface="Times New Roman" charset="0"/>
                          <a:ea typeface="Times New Roman" charset="0"/>
                          <a:cs typeface="Times New Roman" charset="0"/>
                        </a:rPr>
                        <a:t>Snake</a:t>
                      </a:r>
                      <a:r>
                        <a:rPr lang="en-US" sz="3200" b="1" baseline="0" dirty="0">
                          <a:solidFill>
                            <a:schemeClr val="tx1"/>
                          </a:solidFill>
                          <a:latin typeface="Times New Roman" charset="0"/>
                          <a:ea typeface="Times New Roman" charset="0"/>
                          <a:cs typeface="Times New Roman" charset="0"/>
                        </a:rPr>
                        <a:t> #2</a:t>
                      </a:r>
                      <a:endParaRPr lang="en-US" sz="3200" b="1" dirty="0">
                        <a:solidFill>
                          <a:schemeClr val="tx1"/>
                        </a:solidFill>
                        <a:latin typeface="Times New Roman" charset="0"/>
                        <a:ea typeface="Times New Roman" charset="0"/>
                        <a:cs typeface="Times New Roman" charset="0"/>
                      </a:endParaRP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64.3%</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4</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959382">
                <a:tc>
                  <a:txBody>
                    <a:bodyPr/>
                    <a:lstStyle/>
                    <a:p>
                      <a:r>
                        <a:rPr lang="en-US" sz="3200" b="1" dirty="0">
                          <a:solidFill>
                            <a:schemeClr val="tx1"/>
                          </a:solidFill>
                          <a:latin typeface="Times New Roman" charset="0"/>
                          <a:ea typeface="Times New Roman" charset="0"/>
                          <a:cs typeface="Times New Roman" charset="0"/>
                        </a:rPr>
                        <a:t>Snake #3</a:t>
                      </a: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7.1%</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5</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959382">
                <a:tc>
                  <a:txBody>
                    <a:bodyPr/>
                    <a:lstStyle/>
                    <a:p>
                      <a:r>
                        <a:rPr lang="en-US" sz="3200" b="1" dirty="0">
                          <a:solidFill>
                            <a:schemeClr val="tx1"/>
                          </a:solidFill>
                          <a:latin typeface="Times New Roman" charset="0"/>
                          <a:ea typeface="Times New Roman" charset="0"/>
                          <a:cs typeface="Times New Roman" charset="0"/>
                        </a:rPr>
                        <a:t>Snake #4</a:t>
                      </a: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42.9%</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4</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959382">
                <a:tc>
                  <a:txBody>
                    <a:bodyPr/>
                    <a:lstStyle/>
                    <a:p>
                      <a:r>
                        <a:rPr lang="en-US" sz="3200" b="1" dirty="0">
                          <a:solidFill>
                            <a:schemeClr val="tx1"/>
                          </a:solidFill>
                          <a:latin typeface="Times New Roman" charset="0"/>
                          <a:ea typeface="Times New Roman" charset="0"/>
                          <a:cs typeface="Times New Roman" charset="0"/>
                        </a:rPr>
                        <a:t>Snake</a:t>
                      </a:r>
                      <a:r>
                        <a:rPr lang="en-US" sz="3200" b="1" baseline="0" dirty="0">
                          <a:solidFill>
                            <a:schemeClr val="tx1"/>
                          </a:solidFill>
                          <a:latin typeface="Times New Roman" charset="0"/>
                          <a:ea typeface="Times New Roman" charset="0"/>
                          <a:cs typeface="Times New Roman" charset="0"/>
                        </a:rPr>
                        <a:t> #5</a:t>
                      </a:r>
                      <a:endParaRPr lang="en-US" sz="3200" b="1" dirty="0">
                        <a:solidFill>
                          <a:schemeClr val="tx1"/>
                        </a:solidFill>
                        <a:latin typeface="Times New Roman" charset="0"/>
                        <a:ea typeface="Times New Roman" charset="0"/>
                        <a:cs typeface="Times New Roman" charset="0"/>
                      </a:endParaRP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959382">
                <a:tc>
                  <a:txBody>
                    <a:bodyPr/>
                    <a:lstStyle/>
                    <a:p>
                      <a:r>
                        <a:rPr lang="en-US" sz="3200" b="1" dirty="0">
                          <a:solidFill>
                            <a:schemeClr val="tx1"/>
                          </a:solidFill>
                          <a:latin typeface="Times New Roman" charset="0"/>
                          <a:ea typeface="Times New Roman" charset="0"/>
                          <a:cs typeface="Times New Roman" charset="0"/>
                        </a:rPr>
                        <a:t>Snake</a:t>
                      </a:r>
                      <a:r>
                        <a:rPr lang="en-US" sz="3200" b="1" baseline="0" dirty="0">
                          <a:solidFill>
                            <a:schemeClr val="tx1"/>
                          </a:solidFill>
                          <a:latin typeface="Times New Roman" charset="0"/>
                          <a:ea typeface="Times New Roman" charset="0"/>
                          <a:cs typeface="Times New Roman" charset="0"/>
                        </a:rPr>
                        <a:t> #6</a:t>
                      </a:r>
                      <a:endParaRPr lang="en-US" sz="3200" b="1" dirty="0">
                        <a:solidFill>
                          <a:schemeClr val="tx1"/>
                        </a:solidFill>
                        <a:latin typeface="Times New Roman" charset="0"/>
                        <a:ea typeface="Times New Roman" charset="0"/>
                        <a:cs typeface="Times New Roman" charset="0"/>
                      </a:endParaRP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959382">
                <a:tc>
                  <a:txBody>
                    <a:bodyPr/>
                    <a:lstStyle/>
                    <a:p>
                      <a:r>
                        <a:rPr lang="en-US" sz="3200" b="1" dirty="0">
                          <a:solidFill>
                            <a:schemeClr val="tx1"/>
                          </a:solidFill>
                          <a:latin typeface="Times New Roman" charset="0"/>
                          <a:ea typeface="Times New Roman" charset="0"/>
                          <a:cs typeface="Times New Roman" charset="0"/>
                        </a:rPr>
                        <a:t>Snake #7</a:t>
                      </a: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875585">
                <a:tc>
                  <a:txBody>
                    <a:bodyPr/>
                    <a:lstStyle/>
                    <a:p>
                      <a:r>
                        <a:rPr lang="en-US" sz="3200" b="1" dirty="0">
                          <a:solidFill>
                            <a:schemeClr val="tx1"/>
                          </a:solidFill>
                          <a:latin typeface="Times New Roman" charset="0"/>
                          <a:ea typeface="Times New Roman" charset="0"/>
                          <a:cs typeface="Times New Roman" charset="0"/>
                        </a:rPr>
                        <a:t>Snake #8</a:t>
                      </a:r>
                    </a:p>
                  </a:txBody>
                  <a:tcPr marL="411480" marR="731520" marT="91440" marB="91440" anchor="ctr">
                    <a:lnL w="12700" cap="flat" cmpd="sng" algn="ctr">
                      <a:no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9050" cap="flat" cmpd="sng" algn="ctr">
                      <a:solidFill>
                        <a:srgbClr val="BFC0BF"/>
                      </a:solid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a:latin typeface="Times New Roman" charset="0"/>
                          <a:ea typeface="Times New Roman" charset="0"/>
                          <a:cs typeface="Times New Roman" charset="0"/>
                        </a:rPr>
                        <a:t>0</a:t>
                      </a:r>
                    </a:p>
                  </a:txBody>
                  <a:tcPr marL="411480" marR="731520" marT="91440" marB="91440" anchor="ctr">
                    <a:lnL w="19050" cap="flat" cmpd="sng" algn="ctr">
                      <a:solidFill>
                        <a:srgbClr val="BFC0B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C0BF"/>
                      </a:solidFill>
                      <a:prstDash val="solid"/>
                      <a:round/>
                      <a:headEnd type="none" w="med" len="med"/>
                      <a:tailEnd type="none" w="med" len="med"/>
                    </a:lnT>
                    <a:lnB w="19050" cap="flat" cmpd="sng" algn="ctr">
                      <a:solidFill>
                        <a:srgbClr val="BFC0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2" name="TextBox 1"/>
          <p:cNvSpPr txBox="1"/>
          <p:nvPr/>
        </p:nvSpPr>
        <p:spPr>
          <a:xfrm>
            <a:off x="9693853" y="12747518"/>
            <a:ext cx="8155235" cy="461665"/>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4669939" y="12629636"/>
            <a:ext cx="808329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Figure 1: Percent weight gain after meals in snakes fed live mice vs frozen-thawed mice over approximately 30 day increments</a:t>
            </a:r>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2946" y="13724909"/>
            <a:ext cx="8508939" cy="4828390"/>
          </a:xfrm>
          <a:prstGeom prst="rect">
            <a:avLst/>
          </a:prstGeom>
        </p:spPr>
      </p:pic>
      <p:sp>
        <p:nvSpPr>
          <p:cNvPr id="3" name="TextBox 2"/>
          <p:cNvSpPr txBox="1"/>
          <p:nvPr/>
        </p:nvSpPr>
        <p:spPr>
          <a:xfrm>
            <a:off x="9329060" y="24107631"/>
            <a:ext cx="924191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Table 1: Percent occurrence of tail rattling during feeding days and number of times constricting was observed during feeding</a:t>
            </a:r>
          </a:p>
        </p:txBody>
      </p:sp>
      <p:sp>
        <p:nvSpPr>
          <p:cNvPr id="11" name="TextBox 10"/>
          <p:cNvSpPr txBox="1"/>
          <p:nvPr/>
        </p:nvSpPr>
        <p:spPr>
          <a:xfrm>
            <a:off x="18229638" y="18586742"/>
            <a:ext cx="850893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Figure 3: Live fed snake with constriction</a:t>
            </a:r>
          </a:p>
        </p:txBody>
      </p:sp>
      <p:sp>
        <p:nvSpPr>
          <p:cNvPr id="13" name="TextBox 12"/>
          <p:cNvSpPr txBox="1"/>
          <p:nvPr/>
        </p:nvSpPr>
        <p:spPr>
          <a:xfrm>
            <a:off x="18229638" y="24217799"/>
            <a:ext cx="834971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Figure 4: Frozen-thawed fed snake with no constriction</a:t>
            </a:r>
          </a:p>
        </p:txBody>
      </p:sp>
      <p:sp>
        <p:nvSpPr>
          <p:cNvPr id="17" name="TextBox 16"/>
          <p:cNvSpPr txBox="1"/>
          <p:nvPr/>
        </p:nvSpPr>
        <p:spPr>
          <a:xfrm>
            <a:off x="509670" y="25259554"/>
            <a:ext cx="8523336" cy="996427"/>
          </a:xfrm>
          <a:prstGeom prst="rect">
            <a:avLst/>
          </a:prstGeom>
          <a:noFill/>
        </p:spPr>
        <p:txBody>
          <a:bodyPr wrap="square" rtlCol="0">
            <a:spAutoFit/>
          </a:bodyPr>
          <a:lstStyle/>
          <a:p>
            <a:r>
              <a:rPr lang="en-US" b="1" dirty="0">
                <a:solidFill>
                  <a:schemeClr val="bg1"/>
                </a:solidFill>
                <a:latin typeface="Bahnschrift SemiBold" panose="020B0502040204020203" pitchFamily="34" charset="0"/>
              </a:rPr>
              <a:t>UCARE</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2945" y="19226020"/>
            <a:ext cx="8508939" cy="4836511"/>
          </a:xfrm>
          <a:prstGeom prst="rect">
            <a:avLst/>
          </a:prstGeom>
        </p:spPr>
      </p:pic>
      <p:graphicFrame>
        <p:nvGraphicFramePr>
          <p:cNvPr id="21" name="Chart 20"/>
          <p:cNvGraphicFramePr>
            <a:graphicFrameLocks/>
          </p:cNvGraphicFramePr>
          <p:nvPr>
            <p:extLst>
              <p:ext uri="{D42A27DB-BD31-4B8C-83A1-F6EECF244321}">
                <p14:modId xmlns:p14="http://schemas.microsoft.com/office/powerpoint/2010/main" val="653851373"/>
              </p:ext>
            </p:extLst>
          </p:nvPr>
        </p:nvGraphicFramePr>
        <p:xfrm>
          <a:off x="9693854" y="6000370"/>
          <a:ext cx="16384834" cy="66292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1375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21423</TotalTime>
  <Words>773</Words>
  <Application>Microsoft Office PowerPoint</Application>
  <PresentationFormat>Custom</PresentationFormat>
  <Paragraphs>55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Bahnschrift SemiBold</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Slattery</dc:creator>
  <cp:lastModifiedBy>Dennis Ferraro</cp:lastModifiedBy>
  <cp:revision>67</cp:revision>
  <dcterms:created xsi:type="dcterms:W3CDTF">2017-05-17T16:18:50Z</dcterms:created>
  <dcterms:modified xsi:type="dcterms:W3CDTF">2026-02-09T18:05:42Z</dcterms:modified>
</cp:coreProperties>
</file>