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6576000" cy="27432000"/>
  <p:notesSz cx="6858000" cy="9144000"/>
  <p:defaultTextStyle>
    <a:defPPr>
      <a:defRPr lang="en-US"/>
    </a:defPPr>
    <a:lvl1pPr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1pPr>
    <a:lvl2pPr marL="1828800" indent="-1371600"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2pPr>
    <a:lvl3pPr marL="3657600" indent="-2743200"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3pPr>
    <a:lvl4pPr marL="5486400" indent="-4114800"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4pPr>
    <a:lvl5pPr marL="7315200" indent="-5486400" algn="l" defTabSz="1828800" rtl="0" fontAlgn="base">
      <a:spcBef>
        <a:spcPct val="0"/>
      </a:spcBef>
      <a:spcAft>
        <a:spcPct val="0"/>
      </a:spcAft>
      <a:defRPr sz="72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72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72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72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72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CC00"/>
    <a:srgbClr val="660066"/>
    <a:srgbClr val="FFFF00"/>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26" d="100"/>
          <a:sy n="26" d="100"/>
        </p:scale>
        <p:origin x="1914" y="186"/>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aron\Documents\UNL\Senior%20Year%202015-2016\UCARE%20Ambystoma%20mavortium%20Project\Data%20Set%20UCARE,Th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aron\Documents\UNL\Senior%20Year%202015-2016\UCARE%20Ambystoma%20mavortium%20Project\Data%20Set%20UCARE,Th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aron\Documents\UNL\Senior%20Year%202015-2016\UCARE%20Ambystoma%20mavortium%20Project\Data%20Set%20UCARE,The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aron\Documents\UNL\Senior%20Year%202015-2016\UCARE%20Ambystoma%20mavortium%20Project\Data%20Set%20UCARE,Th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pH</a:t>
            </a:r>
            <a:r>
              <a:rPr lang="en-US" baseline="0"/>
              <a:t> Average of Each Container from November to March</a:t>
            </a:r>
            <a:endParaRPr lang="en-US"/>
          </a:p>
        </c:rich>
      </c:tx>
      <c:overlay val="0"/>
    </c:title>
    <c:autoTitleDeleted val="0"/>
    <c:plotArea>
      <c:layout/>
      <c:barChart>
        <c:barDir val="col"/>
        <c:grouping val="clustered"/>
        <c:varyColors val="0"/>
        <c:ser>
          <c:idx val="0"/>
          <c:order val="0"/>
          <c:tx>
            <c:v>Row 1 (Control)</c:v>
          </c:tx>
          <c:spPr>
            <a:solidFill>
              <a:srgbClr val="000099"/>
            </a:solidFill>
          </c:spPr>
          <c:invertIfNegative val="0"/>
          <c:dLbls>
            <c:dLbl>
              <c:idx val="0"/>
              <c:tx>
                <c:rich>
                  <a:bodyPr/>
                  <a:lstStyle/>
                  <a:p>
                    <a:r>
                      <a:rPr lang="en-US"/>
                      <a:t>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F71-4F1E-A618-13FA22F19959}"/>
                </c:ext>
              </c:extLst>
            </c:dLbl>
            <c:dLbl>
              <c:idx val="1"/>
              <c:tx>
                <c:rich>
                  <a:bodyPr/>
                  <a:lstStyle/>
                  <a:p>
                    <a:r>
                      <a:rPr lang="en-US"/>
                      <a:t>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F71-4F1E-A618-13FA22F19959}"/>
                </c:ext>
              </c:extLst>
            </c:dLbl>
            <c:dLbl>
              <c:idx val="2"/>
              <c:tx>
                <c:rich>
                  <a:bodyPr/>
                  <a:lstStyle/>
                  <a:p>
                    <a:r>
                      <a:rPr lang="en-US"/>
                      <a:t>13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F71-4F1E-A618-13FA22F19959}"/>
                </c:ext>
              </c:extLst>
            </c:dLbl>
            <c:dLbl>
              <c:idx val="3"/>
              <c:tx>
                <c:rich>
                  <a:bodyPr/>
                  <a:lstStyle/>
                  <a:p>
                    <a:r>
                      <a:rPr lang="en-US"/>
                      <a:t>14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F71-4F1E-A618-13FA22F1995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1</c:v>
              </c:pt>
              <c:pt idx="1">
                <c:v>2</c:v>
              </c:pt>
              <c:pt idx="2">
                <c:v>3</c:v>
              </c:pt>
              <c:pt idx="3">
                <c:v>4</c:v>
              </c:pt>
            </c:numLit>
          </c:cat>
          <c:val>
            <c:numRef>
              <c:f>Sheet1!$I$3:$I$6</c:f>
              <c:numCache>
                <c:formatCode>General</c:formatCode>
                <c:ptCount val="4"/>
                <c:pt idx="0">
                  <c:v>6.290166666666666</c:v>
                </c:pt>
                <c:pt idx="1">
                  <c:v>6.2747999999999999</c:v>
                </c:pt>
                <c:pt idx="2">
                  <c:v>6.5279666666666669</c:v>
                </c:pt>
                <c:pt idx="3">
                  <c:v>6.6389333333333322</c:v>
                </c:pt>
              </c:numCache>
            </c:numRef>
          </c:val>
          <c:extLst>
            <c:ext xmlns:c16="http://schemas.microsoft.com/office/drawing/2014/chart" uri="{C3380CC4-5D6E-409C-BE32-E72D297353CC}">
              <c16:uniqueId val="{00000004-BF71-4F1E-A618-13FA22F19959}"/>
            </c:ext>
          </c:extLst>
        </c:ser>
        <c:ser>
          <c:idx val="1"/>
          <c:order val="1"/>
          <c:tx>
            <c:v>Row 2 (pH 5-6)</c:v>
          </c:tx>
          <c:spPr>
            <a:solidFill>
              <a:srgbClr val="FF6600"/>
            </a:solidFill>
          </c:spPr>
          <c:invertIfNegative val="0"/>
          <c:dLbls>
            <c:dLbl>
              <c:idx val="0"/>
              <c:tx>
                <c:rich>
                  <a:bodyPr/>
                  <a:lstStyle/>
                  <a:p>
                    <a:r>
                      <a:rPr lang="en-US"/>
                      <a:t>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F71-4F1E-A618-13FA22F19959}"/>
                </c:ext>
              </c:extLst>
            </c:dLbl>
            <c:dLbl>
              <c:idx val="1"/>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F71-4F1E-A618-13FA22F19959}"/>
                </c:ext>
              </c:extLst>
            </c:dLbl>
            <c:dLbl>
              <c:idx val="2"/>
              <c:tx>
                <c:rich>
                  <a:bodyPr/>
                  <a:lstStyle/>
                  <a:p>
                    <a:r>
                      <a:rPr lang="en-US"/>
                      <a:t>23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F71-4F1E-A618-13FA22F19959}"/>
                </c:ext>
              </c:extLst>
            </c:dLbl>
            <c:dLbl>
              <c:idx val="3"/>
              <c:tx>
                <c:rich>
                  <a:bodyPr/>
                  <a:lstStyle/>
                  <a:p>
                    <a:r>
                      <a:rPr lang="en-US"/>
                      <a:t>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F71-4F1E-A618-13FA22F1995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1</c:v>
              </c:pt>
              <c:pt idx="1">
                <c:v>2</c:v>
              </c:pt>
              <c:pt idx="2">
                <c:v>3</c:v>
              </c:pt>
              <c:pt idx="3">
                <c:v>4</c:v>
              </c:pt>
            </c:numLit>
          </c:cat>
          <c:val>
            <c:numRef>
              <c:f>Sheet1!$I$7:$I$10</c:f>
              <c:numCache>
                <c:formatCode>General</c:formatCode>
                <c:ptCount val="4"/>
                <c:pt idx="0">
                  <c:v>5.2166111111111109</c:v>
                </c:pt>
                <c:pt idx="1">
                  <c:v>5.2837272727272726</c:v>
                </c:pt>
                <c:pt idx="2">
                  <c:v>5.6136111111111111</c:v>
                </c:pt>
                <c:pt idx="3">
                  <c:v>5.9752222222222224</c:v>
                </c:pt>
              </c:numCache>
            </c:numRef>
          </c:val>
          <c:extLst>
            <c:ext xmlns:c16="http://schemas.microsoft.com/office/drawing/2014/chart" uri="{C3380CC4-5D6E-409C-BE32-E72D297353CC}">
              <c16:uniqueId val="{00000009-BF71-4F1E-A618-13FA22F19959}"/>
            </c:ext>
          </c:extLst>
        </c:ser>
        <c:ser>
          <c:idx val="2"/>
          <c:order val="2"/>
          <c:tx>
            <c:v>Row 3 (pH 4-5, (~5-6)</c:v>
          </c:tx>
          <c:spPr>
            <a:solidFill>
              <a:srgbClr val="009900"/>
            </a:solidFill>
          </c:spPr>
          <c:invertIfNegative val="0"/>
          <c:dLbls>
            <c:dLbl>
              <c:idx val="0"/>
              <c:tx>
                <c:rich>
                  <a:bodyPr/>
                  <a:lstStyle/>
                  <a:p>
                    <a:r>
                      <a:rPr lang="en-US"/>
                      <a:t>31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F71-4F1E-A618-13FA22F19959}"/>
                </c:ext>
              </c:extLst>
            </c:dLbl>
            <c:dLbl>
              <c:idx val="1"/>
              <c:tx>
                <c:rich>
                  <a:bodyPr/>
                  <a:lstStyle/>
                  <a:p>
                    <a:r>
                      <a:rPr lang="en-US"/>
                      <a:t>32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F71-4F1E-A618-13FA22F19959}"/>
                </c:ext>
              </c:extLst>
            </c:dLbl>
            <c:dLbl>
              <c:idx val="2"/>
              <c:tx>
                <c:rich>
                  <a:bodyPr/>
                  <a:lstStyle/>
                  <a:p>
                    <a:r>
                      <a:rPr lang="en-US"/>
                      <a:t>33</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F71-4F1E-A618-13FA22F19959}"/>
                </c:ext>
              </c:extLst>
            </c:dLbl>
            <c:dLbl>
              <c:idx val="3"/>
              <c:tx>
                <c:rich>
                  <a:bodyPr/>
                  <a:lstStyle/>
                  <a:p>
                    <a:r>
                      <a:rPr lang="en-US"/>
                      <a:t>34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F71-4F1E-A618-13FA22F19959}"/>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4"/>
              <c:pt idx="0">
                <c:v>1</c:v>
              </c:pt>
              <c:pt idx="1">
                <c:v>2</c:v>
              </c:pt>
              <c:pt idx="2">
                <c:v>3</c:v>
              </c:pt>
              <c:pt idx="3">
                <c:v>4</c:v>
              </c:pt>
            </c:numLit>
          </c:cat>
          <c:val>
            <c:numRef>
              <c:f>Sheet1!$I$11:$I$14</c:f>
              <c:numCache>
                <c:formatCode>General</c:formatCode>
                <c:ptCount val="4"/>
                <c:pt idx="0">
                  <c:v>5.9508333333333336</c:v>
                </c:pt>
                <c:pt idx="1">
                  <c:v>5.7586111111111116</c:v>
                </c:pt>
                <c:pt idx="2">
                  <c:v>5.7087499999999993</c:v>
                </c:pt>
                <c:pt idx="3">
                  <c:v>5.7862307692307704</c:v>
                </c:pt>
              </c:numCache>
            </c:numRef>
          </c:val>
          <c:extLst>
            <c:ext xmlns:c16="http://schemas.microsoft.com/office/drawing/2014/chart" uri="{C3380CC4-5D6E-409C-BE32-E72D297353CC}">
              <c16:uniqueId val="{0000000E-BF71-4F1E-A618-13FA22F19959}"/>
            </c:ext>
          </c:extLst>
        </c:ser>
        <c:dLbls>
          <c:dLblPos val="outEnd"/>
          <c:showLegendKey val="0"/>
          <c:showVal val="1"/>
          <c:showCatName val="0"/>
          <c:showSerName val="0"/>
          <c:showPercent val="0"/>
          <c:showBubbleSize val="0"/>
        </c:dLbls>
        <c:gapWidth val="150"/>
        <c:axId val="89732608"/>
        <c:axId val="89734528"/>
      </c:barChart>
      <c:catAx>
        <c:axId val="89732608"/>
        <c:scaling>
          <c:orientation val="minMax"/>
        </c:scaling>
        <c:delete val="0"/>
        <c:axPos val="b"/>
        <c:title>
          <c:tx>
            <c:rich>
              <a:bodyPr/>
              <a:lstStyle/>
              <a:p>
                <a:pPr>
                  <a:defRPr/>
                </a:pPr>
                <a:r>
                  <a:rPr lang="en-US"/>
                  <a:t>Each</a:t>
                </a:r>
                <a:r>
                  <a:rPr lang="en-US" baseline="0"/>
                  <a:t> Container per Row</a:t>
                </a:r>
                <a:endParaRPr lang="en-US"/>
              </a:p>
            </c:rich>
          </c:tx>
          <c:overlay val="0"/>
        </c:title>
        <c:numFmt formatCode="#,##0;\-#,##0" sourceLinked="0"/>
        <c:majorTickMark val="out"/>
        <c:minorTickMark val="none"/>
        <c:tickLblPos val="nextTo"/>
        <c:crossAx val="89734528"/>
        <c:crosses val="autoZero"/>
        <c:auto val="1"/>
        <c:lblAlgn val="ctr"/>
        <c:lblOffset val="100"/>
        <c:noMultiLvlLbl val="0"/>
      </c:catAx>
      <c:valAx>
        <c:axId val="89734528"/>
        <c:scaling>
          <c:orientation val="minMax"/>
        </c:scaling>
        <c:delete val="0"/>
        <c:axPos val="l"/>
        <c:title>
          <c:tx>
            <c:rich>
              <a:bodyPr rot="-5400000" vert="horz"/>
              <a:lstStyle/>
              <a:p>
                <a:pPr>
                  <a:defRPr/>
                </a:pPr>
                <a:r>
                  <a:rPr lang="en-US"/>
                  <a:t>Average</a:t>
                </a:r>
                <a:r>
                  <a:rPr lang="en-US" baseline="0"/>
                  <a:t> pH level of Each Container  of Each ROw</a:t>
                </a:r>
                <a:endParaRPr lang="en-US"/>
              </a:p>
            </c:rich>
          </c:tx>
          <c:overlay val="0"/>
        </c:title>
        <c:numFmt formatCode="General" sourceLinked="1"/>
        <c:majorTickMark val="none"/>
        <c:minorTickMark val="none"/>
        <c:tickLblPos val="nextTo"/>
        <c:crossAx val="89732608"/>
        <c:crosses val="autoZero"/>
        <c:crossBetween val="between"/>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1st</a:t>
            </a:r>
            <a:r>
              <a:rPr lang="en-US" baseline="0"/>
              <a:t> Trial Observation</a:t>
            </a:r>
            <a:endParaRPr lang="en-US"/>
          </a:p>
        </c:rich>
      </c:tx>
      <c:overlay val="0"/>
    </c:title>
    <c:autoTitleDeleted val="0"/>
    <c:plotArea>
      <c:layout/>
      <c:pieChart>
        <c:varyColors val="1"/>
        <c:ser>
          <c:idx val="0"/>
          <c:order val="0"/>
          <c:spPr>
            <a:ln w="19050">
              <a:solidFill>
                <a:schemeClr val="bg1"/>
              </a:solidFill>
            </a:ln>
          </c:spPr>
          <c:dPt>
            <c:idx val="0"/>
            <c:bubble3D val="0"/>
            <c:spPr>
              <a:solidFill>
                <a:srgbClr val="FF6600"/>
              </a:solidFill>
              <a:ln w="19050">
                <a:solidFill>
                  <a:schemeClr val="bg1"/>
                </a:solidFill>
              </a:ln>
            </c:spPr>
            <c:extLst>
              <c:ext xmlns:c16="http://schemas.microsoft.com/office/drawing/2014/chart" uri="{C3380CC4-5D6E-409C-BE32-E72D297353CC}">
                <c16:uniqueId val="{00000001-EDE8-41C3-9976-486D74AD9051}"/>
              </c:ext>
            </c:extLst>
          </c:dPt>
          <c:dPt>
            <c:idx val="1"/>
            <c:bubble3D val="0"/>
            <c:spPr>
              <a:solidFill>
                <a:srgbClr val="009900"/>
              </a:solidFill>
              <a:ln w="19050">
                <a:solidFill>
                  <a:schemeClr val="bg1"/>
                </a:solidFill>
              </a:ln>
            </c:spPr>
            <c:extLst>
              <c:ext xmlns:c16="http://schemas.microsoft.com/office/drawing/2014/chart" uri="{C3380CC4-5D6E-409C-BE32-E72D297353CC}">
                <c16:uniqueId val="{00000003-EDE8-41C3-9976-486D74AD9051}"/>
              </c:ext>
            </c:extLst>
          </c:dPt>
          <c:dPt>
            <c:idx val="2"/>
            <c:bubble3D val="0"/>
            <c:spPr>
              <a:solidFill>
                <a:schemeClr val="bg1">
                  <a:lumMod val="85000"/>
                </a:schemeClr>
              </a:solidFill>
              <a:ln w="19050">
                <a:solidFill>
                  <a:schemeClr val="bg1"/>
                </a:solidFill>
              </a:ln>
            </c:spPr>
            <c:extLst>
              <c:ext xmlns:c16="http://schemas.microsoft.com/office/drawing/2014/chart" uri="{C3380CC4-5D6E-409C-BE32-E72D297353CC}">
                <c16:uniqueId val="{00000005-EDE8-41C3-9976-486D74AD9051}"/>
              </c:ext>
            </c:extLst>
          </c:dPt>
          <c:dPt>
            <c:idx val="3"/>
            <c:bubble3D val="0"/>
            <c:spPr>
              <a:solidFill>
                <a:srgbClr val="000099"/>
              </a:solidFill>
              <a:ln w="19050">
                <a:solidFill>
                  <a:schemeClr val="bg1"/>
                </a:solidFill>
              </a:ln>
            </c:spPr>
            <c:extLst>
              <c:ext xmlns:c16="http://schemas.microsoft.com/office/drawing/2014/chart" uri="{C3380CC4-5D6E-409C-BE32-E72D297353CC}">
                <c16:uniqueId val="{00000007-EDE8-41C3-9976-486D74AD9051}"/>
              </c:ext>
            </c:extLst>
          </c:dPt>
          <c:cat>
            <c:strRef>
              <c:f>Sheet1!$O$236:$R$236</c:f>
              <c:strCache>
                <c:ptCount val="4"/>
                <c:pt idx="0">
                  <c:v>Fungal Spots</c:v>
                </c:pt>
                <c:pt idx="1">
                  <c:v>Redness</c:v>
                </c:pt>
                <c:pt idx="2">
                  <c:v>Nothing</c:v>
                </c:pt>
                <c:pt idx="3">
                  <c:v>Dead</c:v>
                </c:pt>
              </c:strCache>
            </c:strRef>
          </c:cat>
          <c:val>
            <c:numRef>
              <c:f>Sheet1!$O$237:$R$237</c:f>
              <c:numCache>
                <c:formatCode>0%</c:formatCode>
                <c:ptCount val="4"/>
                <c:pt idx="0">
                  <c:v>0.16</c:v>
                </c:pt>
                <c:pt idx="1">
                  <c:v>0.16</c:v>
                </c:pt>
                <c:pt idx="2">
                  <c:v>0.57999999999999996</c:v>
                </c:pt>
                <c:pt idx="3">
                  <c:v>0.08</c:v>
                </c:pt>
              </c:numCache>
            </c:numRef>
          </c:val>
          <c:extLst>
            <c:ext xmlns:c16="http://schemas.microsoft.com/office/drawing/2014/chart" uri="{C3380CC4-5D6E-409C-BE32-E72D297353CC}">
              <c16:uniqueId val="{00000008-EDE8-41C3-9976-486D74AD9051}"/>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2nd Trial Observation</a:t>
            </a:r>
          </a:p>
        </c:rich>
      </c:tx>
      <c:overlay val="0"/>
    </c:title>
    <c:autoTitleDeleted val="0"/>
    <c:plotArea>
      <c:layout/>
      <c:pieChart>
        <c:varyColors val="1"/>
        <c:ser>
          <c:idx val="0"/>
          <c:order val="0"/>
          <c:spPr>
            <a:ln w="19050">
              <a:solidFill>
                <a:schemeClr val="bg1"/>
              </a:solidFill>
            </a:ln>
          </c:spPr>
          <c:dPt>
            <c:idx val="0"/>
            <c:bubble3D val="0"/>
            <c:spPr>
              <a:solidFill>
                <a:srgbClr val="FF6600"/>
              </a:solidFill>
              <a:ln w="19050">
                <a:solidFill>
                  <a:schemeClr val="bg1"/>
                </a:solidFill>
              </a:ln>
            </c:spPr>
            <c:extLst>
              <c:ext xmlns:c16="http://schemas.microsoft.com/office/drawing/2014/chart" uri="{C3380CC4-5D6E-409C-BE32-E72D297353CC}">
                <c16:uniqueId val="{00000001-8815-4763-B418-01EA42313DBF}"/>
              </c:ext>
            </c:extLst>
          </c:dPt>
          <c:dPt>
            <c:idx val="1"/>
            <c:bubble3D val="0"/>
            <c:spPr>
              <a:solidFill>
                <a:srgbClr val="009900"/>
              </a:solidFill>
              <a:ln w="19050">
                <a:solidFill>
                  <a:schemeClr val="bg1"/>
                </a:solidFill>
              </a:ln>
            </c:spPr>
            <c:extLst>
              <c:ext xmlns:c16="http://schemas.microsoft.com/office/drawing/2014/chart" uri="{C3380CC4-5D6E-409C-BE32-E72D297353CC}">
                <c16:uniqueId val="{00000003-8815-4763-B418-01EA42313DBF}"/>
              </c:ext>
            </c:extLst>
          </c:dPt>
          <c:dPt>
            <c:idx val="2"/>
            <c:bubble3D val="0"/>
            <c:spPr>
              <a:solidFill>
                <a:schemeClr val="bg1">
                  <a:lumMod val="85000"/>
                </a:schemeClr>
              </a:solidFill>
              <a:ln w="19050">
                <a:solidFill>
                  <a:schemeClr val="bg1"/>
                </a:solidFill>
              </a:ln>
            </c:spPr>
            <c:extLst>
              <c:ext xmlns:c16="http://schemas.microsoft.com/office/drawing/2014/chart" uri="{C3380CC4-5D6E-409C-BE32-E72D297353CC}">
                <c16:uniqueId val="{00000005-8815-4763-B418-01EA42313DBF}"/>
              </c:ext>
            </c:extLst>
          </c:dPt>
          <c:dPt>
            <c:idx val="3"/>
            <c:bubble3D val="0"/>
            <c:spPr>
              <a:solidFill>
                <a:srgbClr val="000099"/>
              </a:solidFill>
              <a:ln w="19050">
                <a:solidFill>
                  <a:schemeClr val="bg1"/>
                </a:solidFill>
              </a:ln>
            </c:spPr>
            <c:extLst>
              <c:ext xmlns:c16="http://schemas.microsoft.com/office/drawing/2014/chart" uri="{C3380CC4-5D6E-409C-BE32-E72D297353CC}">
                <c16:uniqueId val="{00000007-8815-4763-B418-01EA42313DBF}"/>
              </c:ext>
            </c:extLst>
          </c:dPt>
          <c:cat>
            <c:strRef>
              <c:f>Sheet1!$O$248:$R$248</c:f>
              <c:strCache>
                <c:ptCount val="4"/>
                <c:pt idx="0">
                  <c:v>Fungal Spots</c:v>
                </c:pt>
                <c:pt idx="1">
                  <c:v>Redness</c:v>
                </c:pt>
                <c:pt idx="2">
                  <c:v>Nothing</c:v>
                </c:pt>
                <c:pt idx="3">
                  <c:v>Dead</c:v>
                </c:pt>
              </c:strCache>
            </c:strRef>
          </c:cat>
          <c:val>
            <c:numRef>
              <c:f>Sheet1!$O$249:$R$249</c:f>
              <c:numCache>
                <c:formatCode>0%</c:formatCode>
                <c:ptCount val="4"/>
                <c:pt idx="0">
                  <c:v>0.25</c:v>
                </c:pt>
                <c:pt idx="1">
                  <c:v>0.5</c:v>
                </c:pt>
                <c:pt idx="2">
                  <c:v>0.25</c:v>
                </c:pt>
                <c:pt idx="3">
                  <c:v>0.16</c:v>
                </c:pt>
              </c:numCache>
            </c:numRef>
          </c:val>
          <c:extLst>
            <c:ext xmlns:c16="http://schemas.microsoft.com/office/drawing/2014/chart" uri="{C3380CC4-5D6E-409C-BE32-E72D297353CC}">
              <c16:uniqueId val="{00000008-8815-4763-B418-01EA42313DBF}"/>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3rd</a:t>
            </a:r>
            <a:r>
              <a:rPr lang="en-US" baseline="0"/>
              <a:t> Trial Observation</a:t>
            </a:r>
            <a:endParaRPr lang="en-US"/>
          </a:p>
        </c:rich>
      </c:tx>
      <c:overlay val="0"/>
    </c:title>
    <c:autoTitleDeleted val="0"/>
    <c:plotArea>
      <c:layout/>
      <c:pieChart>
        <c:varyColors val="1"/>
        <c:ser>
          <c:idx val="0"/>
          <c:order val="0"/>
          <c:spPr>
            <a:ln w="19050">
              <a:solidFill>
                <a:schemeClr val="bg1"/>
              </a:solidFill>
            </a:ln>
          </c:spPr>
          <c:dPt>
            <c:idx val="0"/>
            <c:bubble3D val="0"/>
            <c:spPr>
              <a:solidFill>
                <a:srgbClr val="FF6600"/>
              </a:solidFill>
              <a:ln w="19050">
                <a:solidFill>
                  <a:schemeClr val="bg1"/>
                </a:solidFill>
              </a:ln>
            </c:spPr>
            <c:extLst>
              <c:ext xmlns:c16="http://schemas.microsoft.com/office/drawing/2014/chart" uri="{C3380CC4-5D6E-409C-BE32-E72D297353CC}">
                <c16:uniqueId val="{00000001-2341-42CB-A3D5-7DD3785AB024}"/>
              </c:ext>
            </c:extLst>
          </c:dPt>
          <c:dPt>
            <c:idx val="1"/>
            <c:bubble3D val="0"/>
            <c:spPr>
              <a:solidFill>
                <a:srgbClr val="009900"/>
              </a:solidFill>
              <a:ln w="19050">
                <a:solidFill>
                  <a:schemeClr val="bg1"/>
                </a:solidFill>
              </a:ln>
            </c:spPr>
            <c:extLst>
              <c:ext xmlns:c16="http://schemas.microsoft.com/office/drawing/2014/chart" uri="{C3380CC4-5D6E-409C-BE32-E72D297353CC}">
                <c16:uniqueId val="{00000003-2341-42CB-A3D5-7DD3785AB024}"/>
              </c:ext>
            </c:extLst>
          </c:dPt>
          <c:dPt>
            <c:idx val="2"/>
            <c:bubble3D val="0"/>
            <c:spPr>
              <a:solidFill>
                <a:schemeClr val="bg1">
                  <a:lumMod val="85000"/>
                </a:schemeClr>
              </a:solidFill>
              <a:ln w="19050">
                <a:solidFill>
                  <a:schemeClr val="bg1"/>
                </a:solidFill>
              </a:ln>
            </c:spPr>
            <c:extLst>
              <c:ext xmlns:c16="http://schemas.microsoft.com/office/drawing/2014/chart" uri="{C3380CC4-5D6E-409C-BE32-E72D297353CC}">
                <c16:uniqueId val="{00000005-2341-42CB-A3D5-7DD3785AB024}"/>
              </c:ext>
            </c:extLst>
          </c:dPt>
          <c:dPt>
            <c:idx val="3"/>
            <c:bubble3D val="0"/>
            <c:spPr>
              <a:solidFill>
                <a:srgbClr val="000099"/>
              </a:solidFill>
              <a:ln w="19050">
                <a:solidFill>
                  <a:schemeClr val="bg1"/>
                </a:solidFill>
              </a:ln>
            </c:spPr>
            <c:extLst>
              <c:ext xmlns:c16="http://schemas.microsoft.com/office/drawing/2014/chart" uri="{C3380CC4-5D6E-409C-BE32-E72D297353CC}">
                <c16:uniqueId val="{00000007-2341-42CB-A3D5-7DD3785AB024}"/>
              </c:ext>
            </c:extLst>
          </c:dPt>
          <c:dLbls>
            <c:delete val="1"/>
          </c:dLbls>
          <c:cat>
            <c:strRef>
              <c:f>Sheet1!$O$262:$R$262</c:f>
              <c:strCache>
                <c:ptCount val="4"/>
                <c:pt idx="0">
                  <c:v>Fungal Spots</c:v>
                </c:pt>
                <c:pt idx="1">
                  <c:v>Redness</c:v>
                </c:pt>
                <c:pt idx="2">
                  <c:v>Nothing</c:v>
                </c:pt>
                <c:pt idx="3">
                  <c:v>Dead</c:v>
                </c:pt>
              </c:strCache>
            </c:strRef>
          </c:cat>
          <c:val>
            <c:numRef>
              <c:f>Sheet1!$O$263:$R$263</c:f>
              <c:numCache>
                <c:formatCode>0%</c:formatCode>
                <c:ptCount val="4"/>
                <c:pt idx="0">
                  <c:v>0.25</c:v>
                </c:pt>
                <c:pt idx="1">
                  <c:v>0.5</c:v>
                </c:pt>
                <c:pt idx="2">
                  <c:v>0.08</c:v>
                </c:pt>
                <c:pt idx="3">
                  <c:v>0.16</c:v>
                </c:pt>
              </c:numCache>
            </c:numRef>
          </c:val>
          <c:extLst>
            <c:ext xmlns:c16="http://schemas.microsoft.com/office/drawing/2014/chart" uri="{C3380CC4-5D6E-409C-BE32-E72D297353CC}">
              <c16:uniqueId val="{00000008-2341-42CB-A3D5-7DD3785AB024}"/>
            </c:ext>
          </c:extLst>
        </c:ser>
        <c:dLbls>
          <c:dLblPos val="outEnd"/>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6" descr="30x40-Landscape.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36576000" cy="27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14882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0" y="1098550"/>
            <a:ext cx="3291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828800" y="6400800"/>
            <a:ext cx="32918400" cy="181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828800" y="25425400"/>
            <a:ext cx="8534400" cy="1460500"/>
          </a:xfrm>
          <a:prstGeom prst="rect">
            <a:avLst/>
          </a:prstGeom>
        </p:spPr>
        <p:txBody>
          <a:bodyPr vert="horz" wrap="square" lIns="365760" tIns="182880" rIns="365760" bIns="182880" numCol="1" anchor="ctr" anchorCtr="0" compatLnSpc="1">
            <a:prstTxWarp prst="textNoShape">
              <a:avLst/>
            </a:prstTxWarp>
          </a:bodyPr>
          <a:lstStyle>
            <a:lvl1pPr>
              <a:defRPr sz="4800">
                <a:solidFill>
                  <a:srgbClr val="898989"/>
                </a:solidFill>
              </a:defRPr>
            </a:lvl1pPr>
          </a:lstStyle>
          <a:p>
            <a:pPr>
              <a:defRPr/>
            </a:pPr>
            <a:fld id="{CE8A8A3D-1E19-4E19-A9D9-A7F3CD5BF799}" type="datetimeFigureOut">
              <a:rPr lang="en-US" altLang="en-US"/>
              <a:pPr>
                <a:defRPr/>
              </a:pPr>
              <a:t>2/9/2026</a:t>
            </a:fld>
            <a:endParaRPr lang="en-US" altLang="en-US"/>
          </a:p>
        </p:txBody>
      </p:sp>
      <p:sp>
        <p:nvSpPr>
          <p:cNvPr id="5" name="Footer Placeholder 4"/>
          <p:cNvSpPr>
            <a:spLocks noGrp="1"/>
          </p:cNvSpPr>
          <p:nvPr>
            <p:ph type="ftr" sz="quarter" idx="3"/>
          </p:nvPr>
        </p:nvSpPr>
        <p:spPr>
          <a:xfrm>
            <a:off x="12496800" y="25425400"/>
            <a:ext cx="11582400" cy="1460500"/>
          </a:xfrm>
          <a:prstGeom prst="rect">
            <a:avLst/>
          </a:prstGeom>
        </p:spPr>
        <p:txBody>
          <a:bodyPr vert="horz" lIns="365760" tIns="182880" rIns="365760" bIns="182880" rtlCol="0" anchor="ctr"/>
          <a:lstStyle>
            <a:lvl1pPr algn="ctr" fontAlgn="auto">
              <a:spcBef>
                <a:spcPts val="0"/>
              </a:spcBef>
              <a:spcAft>
                <a:spcPts val="0"/>
              </a:spcAft>
              <a:defRPr sz="48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6212800" y="25425400"/>
            <a:ext cx="8534400" cy="1460500"/>
          </a:xfrm>
          <a:prstGeom prst="rect">
            <a:avLst/>
          </a:prstGeom>
        </p:spPr>
        <p:txBody>
          <a:bodyPr vert="horz" wrap="square" lIns="365760" tIns="182880" rIns="365760" bIns="182880" numCol="1" anchor="ctr" anchorCtr="0" compatLnSpc="1">
            <a:prstTxWarp prst="textNoShape">
              <a:avLst/>
            </a:prstTxWarp>
          </a:bodyPr>
          <a:lstStyle>
            <a:lvl1pPr algn="r">
              <a:defRPr sz="4800">
                <a:solidFill>
                  <a:srgbClr val="898989"/>
                </a:solidFill>
              </a:defRPr>
            </a:lvl1pPr>
          </a:lstStyle>
          <a:p>
            <a:fld id="{D9CC0711-1108-4CD2-BDC3-55AEDFF5F53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ctr" defTabSz="1828800" rtl="0" eaLnBrk="0" fontAlgn="base" hangingPunct="0">
        <a:spcBef>
          <a:spcPct val="0"/>
        </a:spcBef>
        <a:spcAft>
          <a:spcPct val="0"/>
        </a:spcAft>
        <a:defRPr sz="17600" kern="1200">
          <a:solidFill>
            <a:schemeClr val="tx1"/>
          </a:solidFill>
          <a:latin typeface="+mj-lt"/>
          <a:ea typeface="MS PGothic" pitchFamily="34" charset="-128"/>
          <a:cs typeface="ＭＳ Ｐゴシック" charset="0"/>
        </a:defRPr>
      </a:lvl1pPr>
      <a:lvl2pPr algn="ctr" defTabSz="1828800" rtl="0" eaLnBrk="0" fontAlgn="base" hangingPunct="0">
        <a:spcBef>
          <a:spcPct val="0"/>
        </a:spcBef>
        <a:spcAft>
          <a:spcPct val="0"/>
        </a:spcAft>
        <a:defRPr sz="17600">
          <a:solidFill>
            <a:schemeClr val="tx1"/>
          </a:solidFill>
          <a:latin typeface="Calibri" charset="0"/>
          <a:ea typeface="MS PGothic" pitchFamily="34" charset="-128"/>
          <a:cs typeface="ＭＳ Ｐゴシック" charset="0"/>
        </a:defRPr>
      </a:lvl2pPr>
      <a:lvl3pPr algn="ctr" defTabSz="1828800" rtl="0" eaLnBrk="0" fontAlgn="base" hangingPunct="0">
        <a:spcBef>
          <a:spcPct val="0"/>
        </a:spcBef>
        <a:spcAft>
          <a:spcPct val="0"/>
        </a:spcAft>
        <a:defRPr sz="17600">
          <a:solidFill>
            <a:schemeClr val="tx1"/>
          </a:solidFill>
          <a:latin typeface="Calibri" charset="0"/>
          <a:ea typeface="MS PGothic" pitchFamily="34" charset="-128"/>
          <a:cs typeface="ＭＳ Ｐゴシック" charset="0"/>
        </a:defRPr>
      </a:lvl3pPr>
      <a:lvl4pPr algn="ctr" defTabSz="1828800" rtl="0" eaLnBrk="0" fontAlgn="base" hangingPunct="0">
        <a:spcBef>
          <a:spcPct val="0"/>
        </a:spcBef>
        <a:spcAft>
          <a:spcPct val="0"/>
        </a:spcAft>
        <a:defRPr sz="17600">
          <a:solidFill>
            <a:schemeClr val="tx1"/>
          </a:solidFill>
          <a:latin typeface="Calibri" charset="0"/>
          <a:ea typeface="MS PGothic" pitchFamily="34" charset="-128"/>
          <a:cs typeface="ＭＳ Ｐゴシック" charset="0"/>
        </a:defRPr>
      </a:lvl4pPr>
      <a:lvl5pPr algn="ctr" defTabSz="1828800" rtl="0" eaLnBrk="0" fontAlgn="base" hangingPunct="0">
        <a:spcBef>
          <a:spcPct val="0"/>
        </a:spcBef>
        <a:spcAft>
          <a:spcPct val="0"/>
        </a:spcAft>
        <a:defRPr sz="17600">
          <a:solidFill>
            <a:schemeClr val="tx1"/>
          </a:solidFill>
          <a:latin typeface="Calibri" charset="0"/>
          <a:ea typeface="MS PGothic" pitchFamily="34" charset="-128"/>
          <a:cs typeface="ＭＳ Ｐゴシック" charset="0"/>
        </a:defRPr>
      </a:lvl5pPr>
      <a:lvl6pPr marL="457200" algn="ctr" defTabSz="1828800" rtl="0" fontAlgn="base">
        <a:spcBef>
          <a:spcPct val="0"/>
        </a:spcBef>
        <a:spcAft>
          <a:spcPct val="0"/>
        </a:spcAft>
        <a:defRPr sz="17600">
          <a:solidFill>
            <a:schemeClr val="tx1"/>
          </a:solidFill>
          <a:latin typeface="Calibri" charset="0"/>
          <a:ea typeface="ＭＳ Ｐゴシック" charset="0"/>
          <a:cs typeface="ＭＳ Ｐゴシック" charset="0"/>
        </a:defRPr>
      </a:lvl6pPr>
      <a:lvl7pPr marL="914400" algn="ctr" defTabSz="1828800" rtl="0" fontAlgn="base">
        <a:spcBef>
          <a:spcPct val="0"/>
        </a:spcBef>
        <a:spcAft>
          <a:spcPct val="0"/>
        </a:spcAft>
        <a:defRPr sz="17600">
          <a:solidFill>
            <a:schemeClr val="tx1"/>
          </a:solidFill>
          <a:latin typeface="Calibri" charset="0"/>
          <a:ea typeface="ＭＳ Ｐゴシック" charset="0"/>
          <a:cs typeface="ＭＳ Ｐゴシック" charset="0"/>
        </a:defRPr>
      </a:lvl7pPr>
      <a:lvl8pPr marL="1371600" algn="ctr" defTabSz="1828800" rtl="0" fontAlgn="base">
        <a:spcBef>
          <a:spcPct val="0"/>
        </a:spcBef>
        <a:spcAft>
          <a:spcPct val="0"/>
        </a:spcAft>
        <a:defRPr sz="17600">
          <a:solidFill>
            <a:schemeClr val="tx1"/>
          </a:solidFill>
          <a:latin typeface="Calibri" charset="0"/>
          <a:ea typeface="ＭＳ Ｐゴシック" charset="0"/>
          <a:cs typeface="ＭＳ Ｐゴシック" charset="0"/>
        </a:defRPr>
      </a:lvl8pPr>
      <a:lvl9pPr marL="1828800" algn="ctr" defTabSz="1828800" rtl="0" fontAlgn="base">
        <a:spcBef>
          <a:spcPct val="0"/>
        </a:spcBef>
        <a:spcAft>
          <a:spcPct val="0"/>
        </a:spcAft>
        <a:defRPr sz="17600">
          <a:solidFill>
            <a:schemeClr val="tx1"/>
          </a:solidFill>
          <a:latin typeface="Calibri" charset="0"/>
          <a:ea typeface="ＭＳ Ｐゴシック" charset="0"/>
          <a:cs typeface="ＭＳ Ｐゴシック" charset="0"/>
        </a:defRPr>
      </a:lvl9pPr>
    </p:titleStyle>
    <p:bodyStyle>
      <a:lvl1pPr marL="1371600" indent="-1371600" algn="l" defTabSz="1828800" rtl="0" eaLnBrk="0" fontAlgn="base" hangingPunct="0">
        <a:spcBef>
          <a:spcPct val="20000"/>
        </a:spcBef>
        <a:spcAft>
          <a:spcPct val="0"/>
        </a:spcAft>
        <a:buFont typeface="Arial" panose="020B0604020202020204" pitchFamily="34" charset="0"/>
        <a:buChar char="•"/>
        <a:defRPr sz="12800" kern="1200">
          <a:solidFill>
            <a:schemeClr val="tx1"/>
          </a:solidFill>
          <a:latin typeface="+mn-lt"/>
          <a:ea typeface="MS PGothic" pitchFamily="34" charset="-128"/>
          <a:cs typeface="ＭＳ Ｐゴシック" charset="0"/>
        </a:defRPr>
      </a:lvl1pPr>
      <a:lvl2pPr marL="2971800" indent="-1143000" algn="l" defTabSz="1828800" rtl="0" eaLnBrk="0" fontAlgn="base" hangingPunct="0">
        <a:spcBef>
          <a:spcPct val="20000"/>
        </a:spcBef>
        <a:spcAft>
          <a:spcPct val="0"/>
        </a:spcAft>
        <a:buFont typeface="Arial" panose="020B0604020202020204" pitchFamily="34" charset="0"/>
        <a:buChar char="–"/>
        <a:defRPr sz="11200" kern="1200">
          <a:solidFill>
            <a:schemeClr val="tx1"/>
          </a:solidFill>
          <a:latin typeface="+mn-lt"/>
          <a:ea typeface="MS PGothic" pitchFamily="34" charset="-128"/>
          <a:cs typeface="+mn-cs"/>
        </a:defRPr>
      </a:lvl2pPr>
      <a:lvl3pPr marL="4572000" indent="-914400" algn="l" defTabSz="1828800" rtl="0" eaLnBrk="0" fontAlgn="base" hangingPunct="0">
        <a:spcBef>
          <a:spcPct val="20000"/>
        </a:spcBef>
        <a:spcAft>
          <a:spcPct val="0"/>
        </a:spcAft>
        <a:buFont typeface="Arial" panose="020B0604020202020204" pitchFamily="34" charset="0"/>
        <a:buChar char="•"/>
        <a:defRPr sz="9600" kern="1200">
          <a:solidFill>
            <a:schemeClr val="tx1"/>
          </a:solidFill>
          <a:latin typeface="+mn-lt"/>
          <a:ea typeface="MS PGothic" pitchFamily="34" charset="-128"/>
          <a:cs typeface="+mn-cs"/>
        </a:defRPr>
      </a:lvl3pPr>
      <a:lvl4pPr marL="6400800" indent="-914400" algn="l" defTabSz="1828800" rtl="0" eaLnBrk="0" fontAlgn="base" hangingPunct="0">
        <a:spcBef>
          <a:spcPct val="20000"/>
        </a:spcBef>
        <a:spcAft>
          <a:spcPct val="0"/>
        </a:spcAft>
        <a:buFont typeface="Arial" panose="020B0604020202020204" pitchFamily="34" charset="0"/>
        <a:buChar char="–"/>
        <a:defRPr sz="8000" kern="1200">
          <a:solidFill>
            <a:schemeClr val="tx1"/>
          </a:solidFill>
          <a:latin typeface="+mn-lt"/>
          <a:ea typeface="MS PGothic" pitchFamily="34" charset="-128"/>
          <a:cs typeface="+mn-cs"/>
        </a:defRPr>
      </a:lvl4pPr>
      <a:lvl5pPr marL="8229600" indent="-914400" algn="l" defTabSz="1828800" rtl="0" eaLnBrk="0" fontAlgn="base" hangingPunct="0">
        <a:spcBef>
          <a:spcPct val="20000"/>
        </a:spcBef>
        <a:spcAft>
          <a:spcPct val="0"/>
        </a:spcAft>
        <a:buFont typeface="Arial" panose="020B0604020202020204" pitchFamily="34" charset="0"/>
        <a:buChar char="»"/>
        <a:defRPr sz="8000" kern="1200">
          <a:solidFill>
            <a:schemeClr val="tx1"/>
          </a:solidFill>
          <a:latin typeface="+mn-lt"/>
          <a:ea typeface="MS PGothic" pitchFamily="34" charset="-128"/>
          <a:cs typeface="+mn-cs"/>
        </a:defRPr>
      </a:lvl5pPr>
      <a:lvl6pPr marL="10058400" indent="-914400" algn="l" defTabSz="1828800" rtl="0" eaLnBrk="1" latinLnBrk="0" hangingPunct="1">
        <a:spcBef>
          <a:spcPct val="20000"/>
        </a:spcBef>
        <a:buFont typeface="Arial"/>
        <a:buChar char="•"/>
        <a:defRPr sz="8000" kern="1200">
          <a:solidFill>
            <a:schemeClr val="tx1"/>
          </a:solidFill>
          <a:latin typeface="+mn-lt"/>
          <a:ea typeface="+mn-ea"/>
          <a:cs typeface="+mn-cs"/>
        </a:defRPr>
      </a:lvl6pPr>
      <a:lvl7pPr marL="11887200" indent="-914400" algn="l" defTabSz="1828800" rtl="0" eaLnBrk="1" latinLnBrk="0" hangingPunct="1">
        <a:spcBef>
          <a:spcPct val="20000"/>
        </a:spcBef>
        <a:buFont typeface="Arial"/>
        <a:buChar char="•"/>
        <a:defRPr sz="8000" kern="1200">
          <a:solidFill>
            <a:schemeClr val="tx1"/>
          </a:solidFill>
          <a:latin typeface="+mn-lt"/>
          <a:ea typeface="+mn-ea"/>
          <a:cs typeface="+mn-cs"/>
        </a:defRPr>
      </a:lvl7pPr>
      <a:lvl8pPr marL="13716000" indent="-914400" algn="l" defTabSz="1828800" rtl="0" eaLnBrk="1" latinLnBrk="0" hangingPunct="1">
        <a:spcBef>
          <a:spcPct val="20000"/>
        </a:spcBef>
        <a:buFont typeface="Arial"/>
        <a:buChar char="•"/>
        <a:defRPr sz="8000" kern="1200">
          <a:solidFill>
            <a:schemeClr val="tx1"/>
          </a:solidFill>
          <a:latin typeface="+mn-lt"/>
          <a:ea typeface="+mn-ea"/>
          <a:cs typeface="+mn-cs"/>
        </a:defRPr>
      </a:lvl8pPr>
      <a:lvl9pPr marL="15544800" indent="-914400" algn="l" defTabSz="1828800" rtl="0" eaLnBrk="1" latinLnBrk="0" hangingPunct="1">
        <a:spcBef>
          <a:spcPct val="20000"/>
        </a:spcBef>
        <a:buFont typeface="Arial"/>
        <a:buChar char="•"/>
        <a:defRPr sz="8000" kern="1200">
          <a:solidFill>
            <a:schemeClr val="tx1"/>
          </a:solidFill>
          <a:latin typeface="+mn-lt"/>
          <a:ea typeface="+mn-ea"/>
          <a:cs typeface="+mn-cs"/>
        </a:defRPr>
      </a:lvl9pPr>
    </p:bodyStyle>
    <p:otherStyle>
      <a:defPPr>
        <a:defRPr lang="en-US"/>
      </a:defPPr>
      <a:lvl1pPr marL="0" algn="l" defTabSz="1828800" rtl="0" eaLnBrk="1" latinLnBrk="0" hangingPunct="1">
        <a:defRPr sz="7200" kern="1200">
          <a:solidFill>
            <a:schemeClr val="tx1"/>
          </a:solidFill>
          <a:latin typeface="+mn-lt"/>
          <a:ea typeface="+mn-ea"/>
          <a:cs typeface="+mn-cs"/>
        </a:defRPr>
      </a:lvl1pPr>
      <a:lvl2pPr marL="1828800" algn="l" defTabSz="1828800" rtl="0" eaLnBrk="1" latinLnBrk="0" hangingPunct="1">
        <a:defRPr sz="7200" kern="1200">
          <a:solidFill>
            <a:schemeClr val="tx1"/>
          </a:solidFill>
          <a:latin typeface="+mn-lt"/>
          <a:ea typeface="+mn-ea"/>
          <a:cs typeface="+mn-cs"/>
        </a:defRPr>
      </a:lvl2pPr>
      <a:lvl3pPr marL="3657600" algn="l" defTabSz="1828800" rtl="0" eaLnBrk="1" latinLnBrk="0" hangingPunct="1">
        <a:defRPr sz="7200" kern="1200">
          <a:solidFill>
            <a:schemeClr val="tx1"/>
          </a:solidFill>
          <a:latin typeface="+mn-lt"/>
          <a:ea typeface="+mn-ea"/>
          <a:cs typeface="+mn-cs"/>
        </a:defRPr>
      </a:lvl3pPr>
      <a:lvl4pPr marL="5486400" algn="l" defTabSz="1828800" rtl="0" eaLnBrk="1" latinLnBrk="0" hangingPunct="1">
        <a:defRPr sz="7200" kern="1200">
          <a:solidFill>
            <a:schemeClr val="tx1"/>
          </a:solidFill>
          <a:latin typeface="+mn-lt"/>
          <a:ea typeface="+mn-ea"/>
          <a:cs typeface="+mn-cs"/>
        </a:defRPr>
      </a:lvl4pPr>
      <a:lvl5pPr marL="7315200" algn="l" defTabSz="1828800" rtl="0" eaLnBrk="1" latinLnBrk="0" hangingPunct="1">
        <a:defRPr sz="7200" kern="1200">
          <a:solidFill>
            <a:schemeClr val="tx1"/>
          </a:solidFill>
          <a:latin typeface="+mn-lt"/>
          <a:ea typeface="+mn-ea"/>
          <a:cs typeface="+mn-cs"/>
        </a:defRPr>
      </a:lvl5pPr>
      <a:lvl6pPr marL="9144000" algn="l" defTabSz="1828800" rtl="0" eaLnBrk="1" latinLnBrk="0" hangingPunct="1">
        <a:defRPr sz="7200" kern="1200">
          <a:solidFill>
            <a:schemeClr val="tx1"/>
          </a:solidFill>
          <a:latin typeface="+mn-lt"/>
          <a:ea typeface="+mn-ea"/>
          <a:cs typeface="+mn-cs"/>
        </a:defRPr>
      </a:lvl6pPr>
      <a:lvl7pPr marL="10972800" algn="l" defTabSz="1828800" rtl="0" eaLnBrk="1" latinLnBrk="0" hangingPunct="1">
        <a:defRPr sz="7200" kern="1200">
          <a:solidFill>
            <a:schemeClr val="tx1"/>
          </a:solidFill>
          <a:latin typeface="+mn-lt"/>
          <a:ea typeface="+mn-ea"/>
          <a:cs typeface="+mn-cs"/>
        </a:defRPr>
      </a:lvl7pPr>
      <a:lvl8pPr marL="12801600" algn="l" defTabSz="1828800" rtl="0" eaLnBrk="1" latinLnBrk="0" hangingPunct="1">
        <a:defRPr sz="7200" kern="1200">
          <a:solidFill>
            <a:schemeClr val="tx1"/>
          </a:solidFill>
          <a:latin typeface="+mn-lt"/>
          <a:ea typeface="+mn-ea"/>
          <a:cs typeface="+mn-cs"/>
        </a:defRPr>
      </a:lvl8pPr>
      <a:lvl9pPr marL="14630400" algn="l" defTabSz="18288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chart" Target="../charts/chart1.xml"/><Relationship Id="rId7"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4"/>
          <p:cNvSpPr txBox="1">
            <a:spLocks noChangeArrowheads="1"/>
          </p:cNvSpPr>
          <p:nvPr/>
        </p:nvSpPr>
        <p:spPr bwMode="auto">
          <a:xfrm>
            <a:off x="3270737" y="491763"/>
            <a:ext cx="333052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8000" dirty="0">
                <a:solidFill>
                  <a:schemeClr val="bg1"/>
                </a:solidFill>
                <a:latin typeface="Arial Black" panose="020B0A04020102020204" pitchFamily="34" charset="0"/>
              </a:rPr>
              <a:t>The Effect of Soil pH on the Integument of Salamanders</a:t>
            </a:r>
          </a:p>
        </p:txBody>
      </p:sp>
      <p:sp>
        <p:nvSpPr>
          <p:cNvPr id="3075" name="TextBox 5"/>
          <p:cNvSpPr txBox="1">
            <a:spLocks noChangeArrowheads="1"/>
          </p:cNvSpPr>
          <p:nvPr/>
        </p:nvSpPr>
        <p:spPr bwMode="auto">
          <a:xfrm>
            <a:off x="-68813" y="1810132"/>
            <a:ext cx="36644813"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5400" dirty="0">
                <a:solidFill>
                  <a:schemeClr val="bg1"/>
                </a:solidFill>
                <a:latin typeface="Arial Black" panose="020B0A04020102020204" pitchFamily="34" charset="0"/>
              </a:rPr>
              <a:t>Aaron Devine        Advisor: Dennis Ferraro</a:t>
            </a:r>
          </a:p>
          <a:p>
            <a:pPr algn="ctr" eaLnBrk="1" hangingPunct="1">
              <a:spcBef>
                <a:spcPct val="0"/>
              </a:spcBef>
              <a:buFontTx/>
              <a:buNone/>
            </a:pPr>
            <a:r>
              <a:rPr lang="en-US" altLang="en-US" sz="4000" dirty="0">
                <a:solidFill>
                  <a:schemeClr val="bg1"/>
                </a:solidFill>
                <a:latin typeface="Arial Black" panose="020B0A04020102020204" pitchFamily="34" charset="0"/>
              </a:rPr>
              <a:t>University of Nebraska - Lincoln, School of Natural Resources</a:t>
            </a:r>
          </a:p>
        </p:txBody>
      </p:sp>
      <p:grpSp>
        <p:nvGrpSpPr>
          <p:cNvPr id="3076" name="Group 3"/>
          <p:cNvGrpSpPr>
            <a:grpSpLocks/>
          </p:cNvGrpSpPr>
          <p:nvPr/>
        </p:nvGrpSpPr>
        <p:grpSpPr bwMode="auto">
          <a:xfrm>
            <a:off x="24894541" y="18929816"/>
            <a:ext cx="11433809" cy="1798637"/>
            <a:chOff x="27325399" y="13937909"/>
            <a:chExt cx="8370029" cy="1744486"/>
          </a:xfrm>
        </p:grpSpPr>
        <p:sp>
          <p:nvSpPr>
            <p:cNvPr id="5" name="Rounded Rectangle 4"/>
            <p:cNvSpPr>
              <a:spLocks noChangeArrowheads="1"/>
            </p:cNvSpPr>
            <p:nvPr/>
          </p:nvSpPr>
          <p:spPr bwMode="auto">
            <a:xfrm>
              <a:off x="27325399" y="13937909"/>
              <a:ext cx="8370029" cy="1045460"/>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Arial Black" panose="020B0A04020102020204" pitchFamily="34" charset="0"/>
                  <a:ea typeface="+mn-ea"/>
                  <a:cs typeface="URWGroteskBol"/>
                </a:rPr>
                <a:t>Literature Cited</a:t>
              </a:r>
            </a:p>
          </p:txBody>
        </p:sp>
        <p:sp>
          <p:nvSpPr>
            <p:cNvPr id="3098" name="TextBox 16"/>
            <p:cNvSpPr txBox="1">
              <a:spLocks noChangeArrowheads="1"/>
            </p:cNvSpPr>
            <p:nvPr/>
          </p:nvSpPr>
          <p:spPr bwMode="auto">
            <a:xfrm>
              <a:off x="27325399" y="14950734"/>
              <a:ext cx="8370029" cy="73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0">
              <a:spAutoFit/>
            </a:bodyPr>
            <a:lstStyle>
              <a:lvl1pPr eaLnBrk="0" hangingPunct="0">
                <a:spcBef>
                  <a:spcPct val="20000"/>
                </a:spcBef>
                <a:buFont typeface="Arial" panose="020B0604020202020204" pitchFamily="34" charset="0"/>
                <a:buChar char="•"/>
                <a:defRPr sz="12800">
                  <a:solidFill>
                    <a:schemeClr val="tx1"/>
                  </a:solidFill>
                  <a:latin typeface="Calibri" panose="020F0502020204030204" pitchFamily="34" charset="0"/>
                  <a:ea typeface="MS PGothic" panose="020B0600070205080204" pitchFamily="34" charset="-128"/>
                </a:defRPr>
              </a:lvl1pPr>
              <a:lvl2pPr marL="742950" indent="-285750" eaLnBrk="0" hangingPunct="0">
                <a:spcBef>
                  <a:spcPct val="20000"/>
                </a:spcBef>
                <a:buFont typeface="Arial" panose="020B0604020202020204" pitchFamily="34" charset="0"/>
                <a:buChar char="–"/>
                <a:defRPr sz="11200">
                  <a:solidFill>
                    <a:schemeClr val="tx1"/>
                  </a:solidFill>
                  <a:latin typeface="Calibri" panose="020F0502020204030204" pitchFamily="34" charset="0"/>
                  <a:ea typeface="MS PGothic" panose="020B0600070205080204" pitchFamily="34" charset="-128"/>
                </a:defRPr>
              </a:lvl2pPr>
              <a:lvl3pPr marL="1143000" indent="-228600" eaLnBrk="0" hangingPunct="0">
                <a:spcBef>
                  <a:spcPct val="20000"/>
                </a:spcBef>
                <a:buFont typeface="Arial" panose="020B0604020202020204" pitchFamily="34" charset="0"/>
                <a:buChar char="•"/>
                <a:defRPr sz="9600">
                  <a:solidFill>
                    <a:schemeClr val="tx1"/>
                  </a:solidFill>
                  <a:latin typeface="Calibri" panose="020F0502020204030204" pitchFamily="34" charset="0"/>
                  <a:ea typeface="MS PGothic" panose="020B0600070205080204" pitchFamily="34" charset="-128"/>
                </a:defRPr>
              </a:lvl3pPr>
              <a:lvl4pPr marL="16002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4pPr>
              <a:lvl5pPr marL="2057400" indent="-228600" eaLnBrk="0" hangingPunct="0">
                <a:spcBef>
                  <a:spcPct val="20000"/>
                </a:spcBef>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5pPr>
              <a:lvl6pPr marL="25146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6pPr>
              <a:lvl7pPr marL="29718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7pPr>
              <a:lvl8pPr marL="34290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8pPr>
              <a:lvl9pPr marL="3886200" indent="-228600" defTabSz="1828800" eaLnBrk="0" fontAlgn="base" hangingPunct="0">
                <a:spcBef>
                  <a:spcPct val="20000"/>
                </a:spcBef>
                <a:spcAft>
                  <a:spcPct val="0"/>
                </a:spcAft>
                <a:buFont typeface="Arial" panose="020B0604020202020204" pitchFamily="34" charset="0"/>
                <a:buChar char="»"/>
                <a:defRPr sz="8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2800">
                <a:latin typeface="URWGroteskBol" charset="0"/>
              </a:endParaRPr>
            </a:p>
          </p:txBody>
        </p:sp>
      </p:grpSp>
      <p:sp>
        <p:nvSpPr>
          <p:cNvPr id="9" name="Rounded Rectangle 8"/>
          <p:cNvSpPr>
            <a:spLocks noChangeArrowheads="1"/>
          </p:cNvSpPr>
          <p:nvPr/>
        </p:nvSpPr>
        <p:spPr bwMode="auto">
          <a:xfrm>
            <a:off x="11898630" y="4121150"/>
            <a:ext cx="12412980" cy="1046163"/>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Arial Black" panose="020B0A04020102020204" pitchFamily="34" charset="0"/>
                <a:ea typeface="+mn-ea"/>
                <a:cs typeface="URWGroteskBol"/>
              </a:rPr>
              <a:t>Results</a:t>
            </a:r>
          </a:p>
        </p:txBody>
      </p:sp>
      <p:grpSp>
        <p:nvGrpSpPr>
          <p:cNvPr id="3080" name="Group 11"/>
          <p:cNvGrpSpPr>
            <a:grpSpLocks/>
          </p:cNvGrpSpPr>
          <p:nvPr/>
        </p:nvGrpSpPr>
        <p:grpSpPr bwMode="auto">
          <a:xfrm>
            <a:off x="24894541" y="4121149"/>
            <a:ext cx="11433810" cy="15686562"/>
            <a:chOff x="-1657522" y="15058019"/>
            <a:chExt cx="8489299" cy="15687664"/>
          </a:xfrm>
        </p:grpSpPr>
        <p:sp>
          <p:nvSpPr>
            <p:cNvPr id="13" name="Rounded Rectangle 12"/>
            <p:cNvSpPr>
              <a:spLocks noChangeArrowheads="1"/>
            </p:cNvSpPr>
            <p:nvPr/>
          </p:nvSpPr>
          <p:spPr bwMode="auto">
            <a:xfrm>
              <a:off x="-1657522" y="15058019"/>
              <a:ext cx="8489299" cy="1046237"/>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Arial Black" panose="020B0A04020102020204" pitchFamily="34" charset="0"/>
                  <a:ea typeface="+mn-ea"/>
                  <a:cs typeface="URWGroteskBol"/>
                </a:rPr>
                <a:t>Discussion</a:t>
              </a:r>
            </a:p>
          </p:txBody>
        </p:sp>
        <p:sp>
          <p:nvSpPr>
            <p:cNvPr id="3089" name="TextBox 13"/>
            <p:cNvSpPr txBox="1">
              <a:spLocks noChangeArrowheads="1"/>
            </p:cNvSpPr>
            <p:nvPr/>
          </p:nvSpPr>
          <p:spPr bwMode="auto">
            <a:xfrm>
              <a:off x="-1657522" y="16202219"/>
              <a:ext cx="8489299" cy="14543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74320">
              <a:spAutoFit/>
            </a:bodyPr>
            <a:lstStyle>
              <a:lvl1pPr eaLnBrk="0" hangingPunct="0">
                <a:defRPr sz="7200">
                  <a:solidFill>
                    <a:schemeClr val="tx1"/>
                  </a:solidFill>
                  <a:latin typeface="Calibri" pitchFamily="34" charset="0"/>
                  <a:ea typeface="MS PGothic" pitchFamily="34" charset="-128"/>
                </a:defRPr>
              </a:lvl1pPr>
              <a:lvl2pPr marL="742950" indent="-285750" eaLnBrk="0" hangingPunct="0">
                <a:defRPr sz="7200">
                  <a:solidFill>
                    <a:schemeClr val="tx1"/>
                  </a:solidFill>
                  <a:latin typeface="Calibri" pitchFamily="34" charset="0"/>
                  <a:ea typeface="MS PGothic" pitchFamily="34" charset="-128"/>
                </a:defRPr>
              </a:lvl2pPr>
              <a:lvl3pPr marL="1143000" indent="-228600" eaLnBrk="0" hangingPunct="0">
                <a:defRPr sz="7200">
                  <a:solidFill>
                    <a:schemeClr val="tx1"/>
                  </a:solidFill>
                  <a:latin typeface="Calibri" pitchFamily="34" charset="0"/>
                  <a:ea typeface="MS PGothic" pitchFamily="34" charset="-128"/>
                </a:defRPr>
              </a:lvl3pPr>
              <a:lvl4pPr marL="1600200" indent="-228600" eaLnBrk="0" hangingPunct="0">
                <a:defRPr sz="7200">
                  <a:solidFill>
                    <a:schemeClr val="tx1"/>
                  </a:solidFill>
                  <a:latin typeface="Calibri" pitchFamily="34" charset="0"/>
                  <a:ea typeface="MS PGothic" pitchFamily="34" charset="-128"/>
                </a:defRPr>
              </a:lvl4pPr>
              <a:lvl5pPr marL="2057400" indent="-228600" eaLnBrk="0" hangingPunct="0">
                <a:defRPr sz="7200">
                  <a:solidFill>
                    <a:schemeClr val="tx1"/>
                  </a:solidFill>
                  <a:latin typeface="Calibri" pitchFamily="34" charset="0"/>
                  <a:ea typeface="MS PGothic" pitchFamily="34" charset="-128"/>
                </a:defRPr>
              </a:lvl5pPr>
              <a:lvl6pPr marL="25146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6pPr>
              <a:lvl7pPr marL="29718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7pPr>
              <a:lvl8pPr marL="34290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8pPr>
              <a:lvl9pPr marL="38862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9pPr>
            </a:lstStyle>
            <a:p>
              <a:pPr marL="457200" indent="-457200" eaLnBrk="1" hangingPunct="1">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Throughout the study it was observed that lower, more acidic pH’s did in fact have a link to impacts on salamander integument.</a:t>
              </a:r>
            </a:p>
            <a:p>
              <a:pPr marL="1200150" lvl="1" indent="-457200" eaLnBrk="1" hangingPunct="1">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Lesions were not found to be related, but redness of skin did correlate with a decreasing level of pH in the soils. </a:t>
              </a:r>
            </a:p>
            <a:p>
              <a:pPr marL="1200150" lvl="1" indent="-457200" eaLnBrk="1" hangingPunct="1">
                <a:buFont typeface="Arial" panose="020B0604020202020204" pitchFamily="34" charset="0"/>
                <a:buChar char="•"/>
                <a:defRPr/>
              </a:pPr>
              <a:r>
                <a:rPr lang="en-US" sz="2400" dirty="0">
                  <a:latin typeface="Arial" panose="020B0604020202020204" pitchFamily="34" charset="0"/>
                  <a:cs typeface="Arial" panose="020B0604020202020204" pitchFamily="34" charset="0"/>
                </a:rPr>
                <a:t>One study indicates that amphibian decline is most likely due to multiple factors, such as invasive species, fragmentation, acidic deposition, and pesticide use (2).</a:t>
              </a:r>
              <a:endParaRPr lang="en-US" altLang="en-US" sz="2400" dirty="0">
                <a:latin typeface="Arial" panose="020B0604020202020204" pitchFamily="34" charset="0"/>
                <a:cs typeface="Arial" panose="020B0604020202020204" pitchFamily="34" charset="0"/>
              </a:endParaRPr>
            </a:p>
            <a:p>
              <a:pPr marL="457200" indent="-457200" eaLnBrk="1" hangingPunct="1">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Because of this connection, there is a higher likelihood that pH change is one of the issues affecting the western tiger salamander in the eastern part of the state. </a:t>
              </a:r>
            </a:p>
            <a:p>
              <a:pPr marL="1200150" lvl="1" indent="-457200" eaLnBrk="1" hangingPunct="1">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This pH change may not only impact the salamander, but it’s habitat as well as it’s predators or prey.</a:t>
              </a:r>
            </a:p>
            <a:p>
              <a:pPr marL="1600200" lvl="2" indent="-457200" eaLnBrk="1" hangingPunct="1">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Can throw off ecosystem balance if salamander or species lost is important enough to ecosystem equilibrium. </a:t>
              </a:r>
              <a:r>
                <a:rPr lang="en-US" altLang="en-US" sz="2400" dirty="0" err="1">
                  <a:latin typeface="Arial" panose="020B0604020202020204" pitchFamily="34" charset="0"/>
                  <a:cs typeface="Arial" panose="020B0604020202020204" pitchFamily="34" charset="0"/>
                </a:rPr>
                <a:t>Brodman</a:t>
              </a:r>
              <a:r>
                <a:rPr lang="en-US" altLang="en-US" sz="2400" dirty="0">
                  <a:latin typeface="Arial" panose="020B0604020202020204" pitchFamily="34" charset="0"/>
                  <a:cs typeface="Arial" panose="020B0604020202020204" pitchFamily="34" charset="0"/>
                </a:rPr>
                <a:t> et al (3), found that there was a correlation between pH change and trophic cascade involving amphibians as predators.</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Various forms of lesions have been found on salamanders in areas with high sewage pollution (7). Data observed in this study can correlate with Rose’s (7) study, showing that in areas with pollutants that cause a lower pH, </a:t>
              </a:r>
              <a:r>
                <a:rPr lang="en-US" sz="2400" dirty="0" err="1">
                  <a:latin typeface="Arial" panose="020B0604020202020204" pitchFamily="34" charset="0"/>
                  <a:cs typeface="Arial" panose="020B0604020202020204" pitchFamily="34" charset="0"/>
                </a:rPr>
                <a:t>integumental</a:t>
              </a:r>
              <a:r>
                <a:rPr lang="en-US" sz="2400" dirty="0">
                  <a:latin typeface="Arial" panose="020B0604020202020204" pitchFamily="34" charset="0"/>
                  <a:cs typeface="Arial" panose="020B0604020202020204" pitchFamily="34" charset="0"/>
                </a:rPr>
                <a:t> effects similar to lesions can occur, especially by reddening of the skin.</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The unfortunate complexity of how amphibians are impacted by many factors of environmental change results in much of this research needing to be extended or coupled with several other projects.  </a:t>
              </a:r>
            </a:p>
            <a:p>
              <a:pPr marL="1314450" lvl="1"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Looking at impacts of embryonic development might be a good addition, as that is a prime issue with low pH’s elsewhere (5), and could be a potential issue with what is occurring in Nebraska with salamanders</a:t>
              </a:r>
            </a:p>
            <a:p>
              <a:pPr marL="571500" lvl="1"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This project could have been done by studying behavioral effects of the salamanders as well, as there might be behavioral implications that may have attributed to the decline in Eastern Nebraska related to pH change.</a:t>
              </a:r>
            </a:p>
            <a:p>
              <a:pPr marL="971550" lvl="2"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When at a lower pH, the salamander is obviously affected to some degree, but other behaviors were not studied. Some salamander species have shown behavioral reactions to decreased pH, such as impaired eating (8), and these </a:t>
              </a:r>
              <a:r>
                <a:rPr lang="en-US" sz="2400" dirty="0" err="1">
                  <a:latin typeface="Arial" panose="020B0604020202020204" pitchFamily="34" charset="0"/>
                  <a:cs typeface="Arial" panose="020B0604020202020204" pitchFamily="34" charset="0"/>
                </a:rPr>
                <a:t>ambystomid</a:t>
              </a:r>
              <a:r>
                <a:rPr lang="en-US" sz="2400" dirty="0">
                  <a:latin typeface="Arial" panose="020B0604020202020204" pitchFamily="34" charset="0"/>
                  <a:cs typeface="Arial" panose="020B0604020202020204" pitchFamily="34" charset="0"/>
                </a:rPr>
                <a:t> salamanders may have similar reactions.  </a:t>
              </a:r>
            </a:p>
            <a:p>
              <a:pPr eaLnBrk="1" hangingPunct="1">
                <a:defRPr/>
              </a:pPr>
              <a:endParaRPr lang="en-US" altLang="en-US" sz="2400" dirty="0">
                <a:latin typeface="Arial" panose="020B0604020202020204" pitchFamily="34" charset="0"/>
                <a:cs typeface="Arial" panose="020B0604020202020204" pitchFamily="34" charset="0"/>
              </a:endParaRPr>
            </a:p>
            <a:p>
              <a:pPr lvl="2" indent="0" eaLnBrk="1" hangingPunct="1">
                <a:defRPr/>
              </a:pPr>
              <a:r>
                <a:rPr lang="en-US" altLang="en-US" sz="2400" dirty="0">
                  <a:latin typeface="Arial" panose="020B0604020202020204" pitchFamily="34" charset="0"/>
                  <a:cs typeface="Arial" panose="020B0604020202020204" pitchFamily="34" charset="0"/>
                </a:rPr>
                <a:t> </a:t>
              </a:r>
            </a:p>
          </p:txBody>
        </p:sp>
      </p:grpSp>
      <p:sp>
        <p:nvSpPr>
          <p:cNvPr id="17" name="Rounded Rectangle 16"/>
          <p:cNvSpPr>
            <a:spLocks noChangeArrowheads="1"/>
          </p:cNvSpPr>
          <p:nvPr/>
        </p:nvSpPr>
        <p:spPr bwMode="auto">
          <a:xfrm>
            <a:off x="711200" y="4121150"/>
            <a:ext cx="10787380" cy="1046163"/>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Arial Black" panose="020B0A04020102020204" pitchFamily="34" charset="0"/>
                <a:ea typeface="+mn-ea"/>
                <a:cs typeface="Arial" panose="020B0604020202020204" pitchFamily="34" charset="0"/>
              </a:rPr>
              <a:t>Introduction</a:t>
            </a:r>
          </a:p>
        </p:txBody>
      </p:sp>
      <p:sp>
        <p:nvSpPr>
          <p:cNvPr id="3085" name="TextBox 14"/>
          <p:cNvSpPr txBox="1">
            <a:spLocks noChangeArrowheads="1"/>
          </p:cNvSpPr>
          <p:nvPr/>
        </p:nvSpPr>
        <p:spPr bwMode="auto">
          <a:xfrm>
            <a:off x="652462" y="5205413"/>
            <a:ext cx="10846117" cy="1306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274320">
            <a:spAutoFit/>
          </a:bodyPr>
          <a:lstStyle>
            <a:lvl1pPr eaLnBrk="0" hangingPunct="0">
              <a:defRPr sz="7200">
                <a:solidFill>
                  <a:schemeClr val="tx1"/>
                </a:solidFill>
                <a:latin typeface="Calibri" pitchFamily="34" charset="0"/>
                <a:ea typeface="MS PGothic" pitchFamily="34" charset="-128"/>
              </a:defRPr>
            </a:lvl1pPr>
            <a:lvl2pPr marL="742950" indent="-285750" eaLnBrk="0" hangingPunct="0">
              <a:defRPr sz="7200">
                <a:solidFill>
                  <a:schemeClr val="tx1"/>
                </a:solidFill>
                <a:latin typeface="Calibri" pitchFamily="34" charset="0"/>
                <a:ea typeface="MS PGothic" pitchFamily="34" charset="-128"/>
              </a:defRPr>
            </a:lvl2pPr>
            <a:lvl3pPr marL="1143000" indent="-228600" eaLnBrk="0" hangingPunct="0">
              <a:defRPr sz="7200">
                <a:solidFill>
                  <a:schemeClr val="tx1"/>
                </a:solidFill>
                <a:latin typeface="Calibri" pitchFamily="34" charset="0"/>
                <a:ea typeface="MS PGothic" pitchFamily="34" charset="-128"/>
              </a:defRPr>
            </a:lvl3pPr>
            <a:lvl4pPr marL="1600200" indent="-228600" eaLnBrk="0" hangingPunct="0">
              <a:defRPr sz="7200">
                <a:solidFill>
                  <a:schemeClr val="tx1"/>
                </a:solidFill>
                <a:latin typeface="Calibri" pitchFamily="34" charset="0"/>
                <a:ea typeface="MS PGothic" pitchFamily="34" charset="-128"/>
              </a:defRPr>
            </a:lvl4pPr>
            <a:lvl5pPr marL="2057400" indent="-228600" eaLnBrk="0" hangingPunct="0">
              <a:defRPr sz="7200">
                <a:solidFill>
                  <a:schemeClr val="tx1"/>
                </a:solidFill>
                <a:latin typeface="Calibri" pitchFamily="34" charset="0"/>
                <a:ea typeface="MS PGothic" pitchFamily="34" charset="-128"/>
              </a:defRPr>
            </a:lvl5pPr>
            <a:lvl6pPr marL="25146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6pPr>
            <a:lvl7pPr marL="29718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7pPr>
            <a:lvl8pPr marL="34290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8pPr>
            <a:lvl9pPr marL="3886200" indent="-228600" defTabSz="1828800" eaLnBrk="0" fontAlgn="base" hangingPunct="0">
              <a:spcBef>
                <a:spcPct val="0"/>
              </a:spcBef>
              <a:spcAft>
                <a:spcPct val="0"/>
              </a:spcAft>
              <a:defRPr sz="7200">
                <a:solidFill>
                  <a:schemeClr val="tx1"/>
                </a:solidFill>
                <a:latin typeface="Calibri" pitchFamily="34" charset="0"/>
                <a:ea typeface="MS PGothic" pitchFamily="34" charset="-128"/>
              </a:defRPr>
            </a:lvl9pPr>
          </a:lstStyle>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Western Tiger Salamander populations are declining in Nebraska, but oddly enough, only in the eastern side of the state.</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Pollutants are expected to be a main culprit of salamander decline.</a:t>
            </a:r>
          </a:p>
          <a:p>
            <a:pPr marL="1314450" lvl="1"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Amphibians are highly susceptible to environmental changes, primarily due to their semi-permeable skin.</a:t>
            </a:r>
          </a:p>
          <a:p>
            <a:pPr marL="1314450" lvl="1"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Atrazine increases susceptibility of the tiger salamander to </a:t>
            </a:r>
            <a:r>
              <a:rPr lang="en-US" sz="2400" dirty="0" err="1">
                <a:latin typeface="Arial" panose="020B0604020202020204" pitchFamily="34" charset="0"/>
                <a:cs typeface="Arial" panose="020B0604020202020204" pitchFamily="34" charset="0"/>
              </a:rPr>
              <a:t>ranavirus</a:t>
            </a:r>
            <a:r>
              <a:rPr lang="en-US" sz="2400" dirty="0">
                <a:latin typeface="Arial" panose="020B0604020202020204" pitchFamily="34" charset="0"/>
                <a:cs typeface="Arial" panose="020B0604020202020204" pitchFamily="34" charset="0"/>
              </a:rPr>
              <a:t> (4).</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Pollutants can leach into the ground, causing problems for many species, as well as aquifers and runoff into streams and lakes.. This contributes to poorer water quality, and water quality in some areas are linked to die-offs of salamanders (6).</a:t>
            </a:r>
          </a:p>
          <a:p>
            <a:pPr marL="1314450" lvl="1"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Changes in water quality influence the Soil.</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Many pollutants that cause drastic changes in pH can cause adverse effects for many species in an ecosystem, and pollutants that cause these changes have caused growth rate abnormalities,  reduced survival and early hatching in amphibians (1).</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Amphibians make great indicator species because of the impact that a relatively unimposing change on the environment can have on them. Very small changes within the environment can become detrimental to them, and can show early signs of ecological and environmental degradation.</a:t>
            </a:r>
          </a:p>
          <a:p>
            <a:pPr marL="457200" indent="-457200" defTabSz="887413">
              <a:spcBef>
                <a:spcPct val="50000"/>
              </a:spcBef>
              <a:buFont typeface="Arial" panose="020B0604020202020204" pitchFamily="34" charset="0"/>
              <a:buChar char="•"/>
              <a:defRPr/>
            </a:pPr>
            <a:r>
              <a:rPr lang="en-AU" sz="2400" dirty="0">
                <a:latin typeface="Arial" panose="020B0604020202020204" pitchFamily="34" charset="0"/>
                <a:cs typeface="Arial" panose="020B0604020202020204" pitchFamily="34" charset="0"/>
              </a:rPr>
              <a:t>This project looked to explain reasons why salamander populations were doing poorly in parts of Nebraska.</a:t>
            </a:r>
          </a:p>
          <a:p>
            <a:pPr marL="457200" indent="-457200" defTabSz="887413">
              <a:spcBef>
                <a:spcPct val="50000"/>
              </a:spcBef>
              <a:buFont typeface="Arial" panose="020B0604020202020204" pitchFamily="34" charset="0"/>
              <a:buChar char="•"/>
              <a:defRPr/>
            </a:pPr>
            <a:r>
              <a:rPr lang="en-AU" sz="2400" dirty="0">
                <a:latin typeface="Arial" panose="020B0604020202020204" pitchFamily="34" charset="0"/>
                <a:cs typeface="Arial" panose="020B0604020202020204" pitchFamily="34" charset="0"/>
              </a:rPr>
              <a:t>This research was meant to determine that pH of the soil and </a:t>
            </a:r>
            <a:r>
              <a:rPr lang="en-AU" sz="2400" dirty="0" err="1">
                <a:latin typeface="Arial" panose="020B0604020202020204" pitchFamily="34" charset="0"/>
                <a:cs typeface="Arial" panose="020B0604020202020204" pitchFamily="34" charset="0"/>
              </a:rPr>
              <a:t>integumental</a:t>
            </a:r>
            <a:r>
              <a:rPr lang="en-AU" sz="2400" dirty="0">
                <a:latin typeface="Arial" panose="020B0604020202020204" pitchFamily="34" charset="0"/>
                <a:cs typeface="Arial" panose="020B0604020202020204" pitchFamily="34" charset="0"/>
              </a:rPr>
              <a:t> injuries were correlated and if they  were indeed playing a part in the decline of the salamander.</a:t>
            </a:r>
          </a:p>
          <a:p>
            <a:pPr marL="457200" indent="-457200" defTabSz="887413">
              <a:spcBef>
                <a:spcPct val="50000"/>
              </a:spcBef>
              <a:buFont typeface="Arial" panose="020B0604020202020204" pitchFamily="34" charset="0"/>
              <a:buChar char="•"/>
              <a:defRPr/>
            </a:pPr>
            <a:r>
              <a:rPr lang="en-AU" sz="2400" dirty="0">
                <a:latin typeface="Arial" panose="020B0604020202020204" pitchFamily="34" charset="0"/>
                <a:cs typeface="Arial" panose="020B0604020202020204" pitchFamily="34" charset="0"/>
              </a:rPr>
              <a:t>This looked to uncover if pH in soil played a role in the decline of the western tiger salamander population.</a:t>
            </a:r>
          </a:p>
          <a:p>
            <a:pPr marL="1200150" lvl="1" indent="-457200" defTabSz="887413">
              <a:spcBef>
                <a:spcPct val="50000"/>
              </a:spcBef>
              <a:buFont typeface="Arial" panose="020B0604020202020204" pitchFamily="34" charset="0"/>
              <a:buChar char="•"/>
              <a:defRPr/>
            </a:pPr>
            <a:r>
              <a:rPr lang="en-AU" sz="2400" dirty="0">
                <a:latin typeface="Arial" panose="020B0604020202020204" pitchFamily="34" charset="0"/>
                <a:cs typeface="Arial" panose="020B0604020202020204" pitchFamily="34" charset="0"/>
              </a:rPr>
              <a:t>Because their skin is semi-permeable, nearly any environmental change not perfectly fit for the animal can cause it harm</a:t>
            </a:r>
            <a:endParaRPr lang="en-US" altLang="en-US" sz="2400" dirty="0">
              <a:latin typeface="Arial" panose="020B0604020202020204" pitchFamily="34" charset="0"/>
              <a:cs typeface="Arial" panose="020B0604020202020204" pitchFamily="34" charset="0"/>
            </a:endParaRPr>
          </a:p>
        </p:txBody>
      </p:sp>
      <p:sp>
        <p:nvSpPr>
          <p:cNvPr id="22" name="Rounded Rectangle 21"/>
          <p:cNvSpPr>
            <a:spLocks noChangeArrowheads="1"/>
          </p:cNvSpPr>
          <p:nvPr/>
        </p:nvSpPr>
        <p:spPr bwMode="auto">
          <a:xfrm>
            <a:off x="640946" y="19002970"/>
            <a:ext cx="10846116" cy="1046162"/>
          </a:xfrm>
          <a:prstGeom prst="roundRect">
            <a:avLst>
              <a:gd name="adj" fmla="val 16667"/>
            </a:avLst>
          </a:prstGeom>
          <a:solidFill>
            <a:srgbClr val="BA0D27"/>
          </a:solidFill>
          <a:ln w="9525">
            <a:solidFill>
              <a:srgbClr val="4A7EBB"/>
            </a:solidFill>
            <a:round/>
            <a:headEnd/>
            <a:tailEnd/>
          </a:ln>
          <a:effectLst>
            <a:outerShdw blurRad="40000" dist="23000" dir="5400000" rotWithShape="0">
              <a:srgbClr val="808080">
                <a:alpha val="34998"/>
              </a:srgbClr>
            </a:outerShdw>
          </a:effectLst>
        </p:spPr>
        <p:txBody>
          <a:bodyPr lIns="0" tIns="0" rIns="0" bIns="0" anchor="ctr" anchorCtr="1"/>
          <a:lstStyle/>
          <a:p>
            <a:pPr algn="ctr" defTabSz="2194560" fontAlgn="auto">
              <a:spcBef>
                <a:spcPts val="0"/>
              </a:spcBef>
              <a:spcAft>
                <a:spcPts val="0"/>
              </a:spcAft>
              <a:defRPr/>
            </a:pPr>
            <a:r>
              <a:rPr lang="en-US" sz="4400" dirty="0">
                <a:solidFill>
                  <a:schemeClr val="lt1"/>
                </a:solidFill>
                <a:latin typeface="Arial Black" panose="020B0A04020102020204" pitchFamily="34" charset="0"/>
                <a:ea typeface="+mn-ea"/>
                <a:cs typeface="URWGroteskBol"/>
              </a:rPr>
              <a:t>Methods</a:t>
            </a:r>
          </a:p>
        </p:txBody>
      </p:sp>
      <p:sp>
        <p:nvSpPr>
          <p:cNvPr id="3" name="TextBox 2"/>
          <p:cNvSpPr txBox="1"/>
          <p:nvPr/>
        </p:nvSpPr>
        <p:spPr>
          <a:xfrm>
            <a:off x="640946" y="20156853"/>
            <a:ext cx="10901919" cy="4893647"/>
          </a:xfrm>
          <a:prstGeom prst="rect">
            <a:avLst/>
          </a:prstGeom>
          <a:noFill/>
        </p:spPr>
        <p:txBody>
          <a:bodyPr wrap="square">
            <a:spAutoFit/>
          </a:bodyPr>
          <a:lstStyle/>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Larval salamanders collected spring of 2015 from Cherry Co, NE.</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Three test groups set up with four containers in each group.</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Mulch was mixed with soil to keep it from drying out.</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3 different pH levels were determined using acid solution, 6-7 (Control), 5-6. and 4-5.</a:t>
            </a:r>
          </a:p>
          <a:p>
            <a:pPr marL="571500" indent="-571500" defTabSz="887413">
              <a:spcBef>
                <a:spcPct val="50000"/>
              </a:spcBef>
              <a:buFont typeface="Arial" panose="020B0604020202020204" pitchFamily="34" charset="0"/>
              <a:buChar char="•"/>
              <a:defRPr/>
            </a:pPr>
            <a:r>
              <a:rPr lang="en-US" sz="2400" dirty="0">
                <a:latin typeface="Arial" panose="020B0604020202020204" pitchFamily="34" charset="0"/>
                <a:cs typeface="Arial" panose="020B0604020202020204" pitchFamily="34" charset="0"/>
              </a:rPr>
              <a:t>Data recorded in November-February using pH meter &amp; observation of integument.</a:t>
            </a:r>
          </a:p>
          <a:p>
            <a:pPr marL="571500" indent="-571500" defTabSz="887413">
              <a:spcBef>
                <a:spcPct val="50000"/>
              </a:spcBef>
              <a:buFont typeface="Arial" panose="020B0604020202020204" pitchFamily="34" charset="0"/>
              <a:buChar char="•"/>
              <a:defRPr/>
            </a:pPr>
            <a:endParaRPr lang="en-US" sz="2400" b="1" dirty="0">
              <a:solidFill>
                <a:schemeClr val="accent3">
                  <a:lumMod val="50000"/>
                </a:schemeClr>
              </a:solidFill>
              <a:latin typeface="Arial" panose="020B0604020202020204" pitchFamily="34" charset="0"/>
              <a:cs typeface="Arial" panose="020B0604020202020204" pitchFamily="34" charset="0"/>
            </a:endParaRPr>
          </a:p>
          <a:p>
            <a:pPr marL="571500" indent="-571500" defTabSz="887413">
              <a:spcBef>
                <a:spcPct val="50000"/>
              </a:spcBef>
              <a:buFont typeface="Arial" panose="020B0604020202020204" pitchFamily="34" charset="0"/>
              <a:buChar char="•"/>
              <a:defRPr/>
            </a:pPr>
            <a:endParaRPr lang="en-US" sz="2400" b="1" dirty="0">
              <a:solidFill>
                <a:schemeClr val="accent3">
                  <a:lumMod val="50000"/>
                </a:schemeClr>
              </a:solidFill>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p:txBody>
      </p:sp>
      <p:pic>
        <p:nvPicPr>
          <p:cNvPr id="3091" name="Picture 28"/>
          <p:cNvPicPr>
            <a:picLocks noChangeAspect="1"/>
          </p:cNvPicPr>
          <p:nvPr/>
        </p:nvPicPr>
        <p:blipFill rotWithShape="1">
          <a:blip r:embed="rId2">
            <a:extLst>
              <a:ext uri="{28A0092B-C50C-407E-A947-70E740481C1C}">
                <a14:useLocalDpi xmlns:a14="http://schemas.microsoft.com/office/drawing/2010/main" val="0"/>
              </a:ext>
            </a:extLst>
          </a:blip>
          <a:srcRect t="-486" r="4150"/>
          <a:stretch/>
        </p:blipFill>
        <p:spPr bwMode="auto">
          <a:xfrm>
            <a:off x="18493623" y="21285439"/>
            <a:ext cx="5817987" cy="3288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894541" y="20049132"/>
            <a:ext cx="11433809" cy="5239896"/>
          </a:xfrm>
          <a:prstGeom prst="rect">
            <a:avLst/>
          </a:prstGeom>
        </p:spPr>
        <p:txBody>
          <a:bodyPr wrap="square">
            <a:spAutoFit/>
          </a:bodyPr>
          <a:lstStyle/>
          <a:p>
            <a:pPr marL="742950" indent="-742950" defTabSz="887413">
              <a:spcBef>
                <a:spcPct val="50000"/>
              </a:spcBef>
              <a:buFontTx/>
              <a:buAutoNum type="arabicParenBoth"/>
              <a:defRPr/>
            </a:pPr>
            <a:r>
              <a:rPr lang="en-US" sz="1600" dirty="0">
                <a:latin typeface="Arial Narrow" panose="020B0606020202030204" pitchFamily="34" charset="0"/>
              </a:rPr>
              <a:t>Bradford, David F., Cristina Swanson, and Malcom S. Gordon. “Effect of Low pH and Aluminum on Two Declining Species of Amphibians in the Sierra Nevada, California.” </a:t>
            </a:r>
            <a:r>
              <a:rPr lang="en-US" sz="1600" i="1" dirty="0">
                <a:latin typeface="Arial Narrow" panose="020B0606020202030204" pitchFamily="34" charset="0"/>
              </a:rPr>
              <a:t>JSTOR</a:t>
            </a:r>
            <a:r>
              <a:rPr lang="en-US" sz="1600" dirty="0">
                <a:latin typeface="Arial Narrow" panose="020B0606020202030204" pitchFamily="34" charset="0"/>
              </a:rPr>
              <a:t>. Society for the Study of Amphibians and </a:t>
            </a:r>
            <a:r>
              <a:rPr lang="en-US" sz="1600" dirty="0" err="1">
                <a:latin typeface="Arial Narrow" panose="020B0606020202030204" pitchFamily="34" charset="0"/>
              </a:rPr>
              <a:t>Reptlies</a:t>
            </a:r>
            <a:r>
              <a:rPr lang="en-US" sz="1600" dirty="0">
                <a:latin typeface="Arial Narrow" panose="020B0606020202030204" pitchFamily="34" charset="0"/>
              </a:rPr>
              <a:t>, Dec. 1992. Web. 1 Sept. 2015.</a:t>
            </a:r>
          </a:p>
          <a:p>
            <a:pPr marL="742950" indent="-742950" defTabSz="887413">
              <a:spcBef>
                <a:spcPct val="50000"/>
              </a:spcBef>
              <a:buFontTx/>
              <a:buAutoNum type="arabicParenBoth"/>
              <a:defRPr/>
            </a:pPr>
            <a:r>
              <a:rPr lang="en-US" sz="1600" dirty="0">
                <a:latin typeface="Arial Narrow" panose="020B0606020202030204" pitchFamily="34" charset="0"/>
              </a:rPr>
              <a:t>Bradford, David F., Malcolm S. Gordon, Dale F. Johnson, Russell D. Andrews and W. Bryan Jennings. “Acidic Deposition as an Unlikely cause for Amphibian Population Declines in the Sierra Nevada, California.” </a:t>
            </a:r>
            <a:r>
              <a:rPr lang="en-US" sz="1600" i="1" dirty="0">
                <a:latin typeface="Arial Narrow" panose="020B0606020202030204" pitchFamily="34" charset="0"/>
              </a:rPr>
              <a:t>Elsevier</a:t>
            </a:r>
            <a:r>
              <a:rPr lang="en-US" sz="1600" dirty="0">
                <a:latin typeface="Arial Narrow" panose="020B0606020202030204" pitchFamily="34" charset="0"/>
              </a:rPr>
              <a:t>, 1994. Web. 1 Sept. 2015.</a:t>
            </a:r>
          </a:p>
          <a:p>
            <a:pPr marL="742950" indent="-742950" defTabSz="887413">
              <a:spcBef>
                <a:spcPct val="50000"/>
              </a:spcBef>
              <a:buFontTx/>
              <a:buAutoNum type="arabicParenBoth"/>
              <a:defRPr/>
            </a:pPr>
            <a:r>
              <a:rPr lang="en-US" sz="1600" dirty="0" err="1">
                <a:latin typeface="Arial Narrow" panose="020B0606020202030204" pitchFamily="34" charset="0"/>
              </a:rPr>
              <a:t>Brodman</a:t>
            </a:r>
            <a:r>
              <a:rPr lang="en-US" sz="1600" dirty="0">
                <a:latin typeface="Arial Narrow" panose="020B0606020202030204" pitchFamily="34" charset="0"/>
              </a:rPr>
              <a:t>, Robert, W. Dan Newman, Kristin Laurie, Sarah </a:t>
            </a:r>
            <a:r>
              <a:rPr lang="en-US" sz="1600" dirty="0" err="1">
                <a:latin typeface="Arial Narrow" panose="020B0606020202030204" pitchFamily="34" charset="0"/>
              </a:rPr>
              <a:t>Osterfeld</a:t>
            </a:r>
            <a:r>
              <a:rPr lang="en-US" sz="1600" dirty="0">
                <a:latin typeface="Arial Narrow" panose="020B0606020202030204" pitchFamily="34" charset="0"/>
              </a:rPr>
              <a:t>, and Nicole </a:t>
            </a:r>
            <a:r>
              <a:rPr lang="en-US" sz="1600" dirty="0" err="1">
                <a:latin typeface="Arial Narrow" panose="020B0606020202030204" pitchFamily="34" charset="0"/>
              </a:rPr>
              <a:t>Lenzo</a:t>
            </a:r>
            <a:r>
              <a:rPr lang="en-US" sz="1600" dirty="0">
                <a:latin typeface="Arial Narrow" panose="020B0606020202030204" pitchFamily="34" charset="0"/>
              </a:rPr>
              <a:t>. “Interaction of an Aquatic Herbicide and </a:t>
            </a:r>
            <a:r>
              <a:rPr lang="en-US" sz="1600" dirty="0" err="1">
                <a:latin typeface="Arial Narrow" panose="020B0606020202030204" pitchFamily="34" charset="0"/>
              </a:rPr>
              <a:t>Preditory</a:t>
            </a:r>
            <a:r>
              <a:rPr lang="en-US" sz="1600" dirty="0">
                <a:latin typeface="Arial Narrow" panose="020B0606020202030204" pitchFamily="34" charset="0"/>
              </a:rPr>
              <a:t> Salamander Density on Wetland Communities.” </a:t>
            </a:r>
            <a:r>
              <a:rPr lang="en-US" sz="1600" i="1" dirty="0">
                <a:latin typeface="Arial Narrow" panose="020B0606020202030204" pitchFamily="34" charset="0"/>
              </a:rPr>
              <a:t>JSTOR</a:t>
            </a:r>
            <a:r>
              <a:rPr lang="en-US" sz="1600" dirty="0">
                <a:latin typeface="Arial Narrow" panose="020B0606020202030204" pitchFamily="34" charset="0"/>
              </a:rPr>
              <a:t>. Society for the Study of Amphibians and Reptiles, Mar. 2010. Web. 06 Mar. 201%.</a:t>
            </a:r>
          </a:p>
          <a:p>
            <a:pPr marL="742950" indent="-742950" defTabSz="887413">
              <a:spcBef>
                <a:spcPct val="50000"/>
              </a:spcBef>
              <a:buFontTx/>
              <a:buAutoNum type="arabicParenBoth"/>
              <a:defRPr/>
            </a:pPr>
            <a:r>
              <a:rPr lang="en-US" sz="1600" dirty="0" err="1">
                <a:latin typeface="Arial Narrow" panose="020B0606020202030204" pitchFamily="34" charset="0"/>
              </a:rPr>
              <a:t>Forson</a:t>
            </a:r>
            <a:r>
              <a:rPr lang="en-US" sz="1600" dirty="0">
                <a:latin typeface="Arial Narrow" panose="020B0606020202030204" pitchFamily="34" charset="0"/>
              </a:rPr>
              <a:t>, Diane Denise and Andrew </a:t>
            </a:r>
            <a:r>
              <a:rPr lang="en-US" sz="1600" dirty="0" err="1">
                <a:latin typeface="Arial Narrow" panose="020B0606020202030204" pitchFamily="34" charset="0"/>
              </a:rPr>
              <a:t>Storfer</a:t>
            </a:r>
            <a:r>
              <a:rPr lang="en-US" sz="1600" dirty="0">
                <a:latin typeface="Arial Narrow" panose="020B0606020202030204" pitchFamily="34" charset="0"/>
              </a:rPr>
              <a:t>. “Atrazine Increases </a:t>
            </a:r>
            <a:r>
              <a:rPr lang="en-US" sz="1600" dirty="0" err="1">
                <a:latin typeface="Arial Narrow" panose="020B0606020202030204" pitchFamily="34" charset="0"/>
              </a:rPr>
              <a:t>Ranavirus</a:t>
            </a:r>
            <a:r>
              <a:rPr lang="en-US" sz="1600" dirty="0">
                <a:latin typeface="Arial Narrow" panose="020B0606020202030204" pitchFamily="34" charset="0"/>
              </a:rPr>
              <a:t> Susceptibility in the Tiger Salamander, </a:t>
            </a:r>
            <a:r>
              <a:rPr lang="en-US" sz="1600" i="1" dirty="0" err="1">
                <a:latin typeface="Arial Narrow" panose="020B0606020202030204" pitchFamily="34" charset="0"/>
              </a:rPr>
              <a:t>Ambystoma</a:t>
            </a:r>
            <a:r>
              <a:rPr lang="en-US" sz="1600" i="1" dirty="0">
                <a:latin typeface="Arial Narrow" panose="020B0606020202030204" pitchFamily="34" charset="0"/>
              </a:rPr>
              <a:t> </a:t>
            </a:r>
            <a:r>
              <a:rPr lang="en-US" sz="1600" i="1" dirty="0" err="1">
                <a:latin typeface="Arial Narrow" panose="020B0606020202030204" pitchFamily="34" charset="0"/>
              </a:rPr>
              <a:t>Tigrinum</a:t>
            </a:r>
            <a:r>
              <a:rPr lang="en-US" sz="1600" i="1" dirty="0">
                <a:latin typeface="Arial Narrow" panose="020B0606020202030204" pitchFamily="34" charset="0"/>
              </a:rPr>
              <a:t>.</a:t>
            </a:r>
            <a:r>
              <a:rPr lang="en-US" sz="1600" dirty="0">
                <a:latin typeface="Arial Narrow" panose="020B0606020202030204" pitchFamily="34" charset="0"/>
              </a:rPr>
              <a:t> “JSTOR. Ecological society of America, Dec. 2006. Web. 06 Mar. 2015</a:t>
            </a:r>
          </a:p>
          <a:p>
            <a:pPr marL="742950" indent="-742950" defTabSz="887413">
              <a:spcBef>
                <a:spcPct val="50000"/>
              </a:spcBef>
              <a:buFontTx/>
              <a:buAutoNum type="arabicParenBoth"/>
              <a:defRPr/>
            </a:pPr>
            <a:r>
              <a:rPr lang="en-US" sz="1600" dirty="0">
                <a:latin typeface="Arial Narrow" panose="020B0606020202030204" pitchFamily="34" charset="0"/>
              </a:rPr>
              <a:t>Ireland, Patrick, H. “Separate Effects of Acid-Derived  Anions and Cations on Growth of Larval Salamanders of </a:t>
            </a:r>
            <a:r>
              <a:rPr lang="en-US" sz="1600" dirty="0" err="1">
                <a:latin typeface="Arial Narrow" panose="020B0606020202030204" pitchFamily="34" charset="0"/>
              </a:rPr>
              <a:t>Ambystoma</a:t>
            </a:r>
            <a:r>
              <a:rPr lang="en-US" sz="1600" dirty="0">
                <a:latin typeface="Arial Narrow" panose="020B0606020202030204" pitchFamily="34" charset="0"/>
              </a:rPr>
              <a:t> </a:t>
            </a:r>
            <a:r>
              <a:rPr lang="en-US" sz="1600" dirty="0" err="1">
                <a:latin typeface="Arial Narrow" panose="020B0606020202030204" pitchFamily="34" charset="0"/>
              </a:rPr>
              <a:t>Maculatum</a:t>
            </a:r>
            <a:r>
              <a:rPr lang="en-US" sz="1600" dirty="0">
                <a:latin typeface="Arial Narrow" panose="020B0606020202030204" pitchFamily="34" charset="0"/>
              </a:rPr>
              <a:t>.” </a:t>
            </a:r>
            <a:r>
              <a:rPr lang="en-US" sz="1600" i="1" dirty="0">
                <a:latin typeface="Arial Narrow" panose="020B0606020202030204" pitchFamily="34" charset="0"/>
              </a:rPr>
              <a:t>JSTOR</a:t>
            </a:r>
            <a:r>
              <a:rPr lang="en-US" sz="1600" dirty="0">
                <a:latin typeface="Arial Narrow" panose="020B0606020202030204" pitchFamily="34" charset="0"/>
              </a:rPr>
              <a:t>. American Society of Ichthyologists and Herpetologists, 7 Feb. 1991. Web. 7 July 2015.</a:t>
            </a:r>
          </a:p>
          <a:p>
            <a:pPr marL="742950" indent="-742950" defTabSz="887413">
              <a:spcBef>
                <a:spcPct val="50000"/>
              </a:spcBef>
              <a:buFontTx/>
              <a:buAutoNum type="arabicParenBoth"/>
              <a:defRPr/>
            </a:pPr>
            <a:r>
              <a:rPr lang="en-US" sz="1600" dirty="0">
                <a:latin typeface="Arial Narrow" panose="020B0606020202030204" pitchFamily="34" charset="0"/>
              </a:rPr>
              <a:t>Ryan, M.E., Johnson, J.R., Fitzpatrick, B.M., </a:t>
            </a:r>
            <a:r>
              <a:rPr lang="en-US" sz="1600" dirty="0" err="1">
                <a:latin typeface="Arial Narrow" panose="020B0606020202030204" pitchFamily="34" charset="0"/>
              </a:rPr>
              <a:t>Lowenstine</a:t>
            </a:r>
            <a:r>
              <a:rPr lang="en-US" sz="1600" dirty="0">
                <a:latin typeface="Arial Narrow" panose="020B0606020202030204" pitchFamily="34" charset="0"/>
              </a:rPr>
              <a:t>, L.J., </a:t>
            </a:r>
            <a:r>
              <a:rPr lang="en-US" sz="1600" dirty="0" err="1">
                <a:latin typeface="Arial Narrow" panose="020B0606020202030204" pitchFamily="34" charset="0"/>
              </a:rPr>
              <a:t>Picco</a:t>
            </a:r>
            <a:r>
              <a:rPr lang="en-US" sz="1600" dirty="0">
                <a:latin typeface="Arial Narrow" panose="020B0606020202030204" pitchFamily="34" charset="0"/>
              </a:rPr>
              <a:t>, A.M. and Shaffer, H.B. (2013). “Lethal effects of Water Quality on Threatened California Salamanders but not on Co-</a:t>
            </a:r>
            <a:r>
              <a:rPr lang="en-US" sz="1600" dirty="0" err="1">
                <a:latin typeface="Arial Narrow" panose="020B0606020202030204" pitchFamily="34" charset="0"/>
              </a:rPr>
              <a:t>Occuring</a:t>
            </a:r>
            <a:r>
              <a:rPr lang="en-US" sz="1600" dirty="0">
                <a:latin typeface="Arial Narrow" panose="020B0606020202030204" pitchFamily="34" charset="0"/>
              </a:rPr>
              <a:t> Hybrid Salamanders.” Conservation Biology, 27: 95-102. 2013. Web. Mar. 2015.</a:t>
            </a:r>
          </a:p>
          <a:p>
            <a:pPr marL="742950" indent="-742950" defTabSz="887413">
              <a:spcBef>
                <a:spcPct val="50000"/>
              </a:spcBef>
              <a:buFontTx/>
              <a:buAutoNum type="arabicParenBoth"/>
              <a:defRPr/>
            </a:pPr>
            <a:r>
              <a:rPr lang="en-US" sz="1600" dirty="0">
                <a:latin typeface="Arial Narrow" panose="020B0606020202030204" pitchFamily="34" charset="0"/>
              </a:rPr>
              <a:t>Rose, Francis L. “Tissue Lesions of Tiger Salamanders (</a:t>
            </a:r>
            <a:r>
              <a:rPr lang="en-US" sz="1600" dirty="0" err="1">
                <a:latin typeface="Arial Narrow" panose="020B0606020202030204" pitchFamily="34" charset="0"/>
              </a:rPr>
              <a:t>Ambystoma</a:t>
            </a:r>
            <a:r>
              <a:rPr lang="en-US" sz="1600" dirty="0">
                <a:latin typeface="Arial Narrow" panose="020B0606020202030204" pitchFamily="34" charset="0"/>
              </a:rPr>
              <a:t> </a:t>
            </a:r>
            <a:r>
              <a:rPr lang="en-US" sz="1600" dirty="0" err="1">
                <a:latin typeface="Arial Narrow" panose="020B0606020202030204" pitchFamily="34" charset="0"/>
              </a:rPr>
              <a:t>Tigrinum</a:t>
            </a:r>
            <a:r>
              <a:rPr lang="en-US" sz="1600" dirty="0">
                <a:latin typeface="Arial Narrow" panose="020B0606020202030204" pitchFamily="34" charset="0"/>
              </a:rPr>
              <a:t>): </a:t>
            </a:r>
            <a:r>
              <a:rPr lang="en-US" sz="1600" dirty="0" err="1">
                <a:latin typeface="Arial Narrow" panose="020B0606020202030204" pitchFamily="34" charset="0"/>
              </a:rPr>
              <a:t>Relationshiop</a:t>
            </a:r>
            <a:r>
              <a:rPr lang="en-US" sz="1600" dirty="0">
                <a:latin typeface="Arial Narrow" panose="020B0606020202030204" pitchFamily="34" charset="0"/>
              </a:rPr>
              <a:t> to Sewage Effluents.” </a:t>
            </a:r>
            <a:r>
              <a:rPr lang="en-US" sz="1600" i="1" dirty="0">
                <a:latin typeface="Arial Narrow" panose="020B0606020202030204" pitchFamily="34" charset="0"/>
              </a:rPr>
              <a:t>Wiley</a:t>
            </a:r>
            <a:r>
              <a:rPr lang="en-US" sz="1600" dirty="0">
                <a:latin typeface="Arial Narrow" panose="020B0606020202030204" pitchFamily="34" charset="0"/>
              </a:rPr>
              <a:t>. Wiley, 16 Dec. 2006. Web. 2 Sept. 2015</a:t>
            </a:r>
          </a:p>
          <a:p>
            <a:pPr marL="742950" indent="-742950" defTabSz="887413">
              <a:spcBef>
                <a:spcPct val="50000"/>
              </a:spcBef>
              <a:buFontTx/>
              <a:buAutoNum type="arabicParenBoth"/>
              <a:defRPr/>
            </a:pPr>
            <a:r>
              <a:rPr lang="en-US" sz="1600" dirty="0" err="1">
                <a:latin typeface="Arial Narrow" panose="020B0606020202030204" pitchFamily="34" charset="0"/>
              </a:rPr>
              <a:t>Roudebush</a:t>
            </a:r>
            <a:r>
              <a:rPr lang="en-US" sz="1600" dirty="0">
                <a:latin typeface="Arial Narrow" panose="020B0606020202030204" pitchFamily="34" charset="0"/>
              </a:rPr>
              <a:t>, Roger E. “A Behavioral Assay for Acid Sensitivity in Two </a:t>
            </a:r>
            <a:r>
              <a:rPr lang="en-US" sz="1600" dirty="0" err="1">
                <a:latin typeface="Arial Narrow" panose="020B0606020202030204" pitchFamily="34" charset="0"/>
              </a:rPr>
              <a:t>Desmognathine</a:t>
            </a:r>
            <a:r>
              <a:rPr lang="en-US" sz="1600" dirty="0">
                <a:latin typeface="Arial Narrow" panose="020B0606020202030204" pitchFamily="34" charset="0"/>
              </a:rPr>
              <a:t> Species of Salamanders.” </a:t>
            </a:r>
            <a:r>
              <a:rPr lang="en-US" sz="1600" i="1" dirty="0">
                <a:latin typeface="Arial Narrow" panose="020B0606020202030204" pitchFamily="34" charset="0"/>
              </a:rPr>
              <a:t>JSTOR</a:t>
            </a:r>
            <a:r>
              <a:rPr lang="en-US" sz="1600" dirty="0">
                <a:latin typeface="Arial Narrow" panose="020B0606020202030204" pitchFamily="34" charset="0"/>
              </a:rPr>
              <a:t>. Herpetologists’ League, Dec. 1988. Web. 23 July 2015.</a:t>
            </a:r>
          </a:p>
          <a:p>
            <a:pPr marL="742950" indent="-742950" defTabSz="887413">
              <a:spcBef>
                <a:spcPct val="50000"/>
              </a:spcBef>
              <a:buFontTx/>
              <a:buAutoNum type="arabicParenBoth"/>
              <a:defRPr/>
            </a:pPr>
            <a:endParaRPr lang="en-US" sz="1500" dirty="0">
              <a:latin typeface="Arial" charset="0"/>
            </a:endParaRPr>
          </a:p>
        </p:txBody>
      </p:sp>
      <p:sp>
        <p:nvSpPr>
          <p:cNvPr id="3093" name="TextBox 5"/>
          <p:cNvSpPr txBox="1">
            <a:spLocks noChangeArrowheads="1"/>
          </p:cNvSpPr>
          <p:nvPr/>
        </p:nvSpPr>
        <p:spPr bwMode="auto">
          <a:xfrm>
            <a:off x="24894540" y="24873529"/>
            <a:ext cx="1143381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dirty="0">
                <a:latin typeface="Arial" panose="020B0604020202020204" pitchFamily="34" charset="0"/>
                <a:cs typeface="Arial" panose="020B0604020202020204" pitchFamily="34" charset="0"/>
              </a:rPr>
              <a:t>Special thanks to Dennis Ferraro (Thesis Advisor), Dr. John Carroll (Thesis Reader), Dr. Dave Gosselin (Environmental Studies Program Director), UCARE</a:t>
            </a:r>
          </a:p>
        </p:txBody>
      </p:sp>
      <p:sp>
        <p:nvSpPr>
          <p:cNvPr id="8" name="TextBox 7"/>
          <p:cNvSpPr txBox="1"/>
          <p:nvPr/>
        </p:nvSpPr>
        <p:spPr>
          <a:xfrm>
            <a:off x="652463" y="26069925"/>
            <a:ext cx="3435350" cy="1200150"/>
          </a:xfrm>
          <a:prstGeom prst="rect">
            <a:avLst/>
          </a:prstGeom>
          <a:no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US" dirty="0">
                <a:solidFill>
                  <a:schemeClr val="bg1"/>
                </a:solidFill>
              </a:rPr>
              <a:t>UCARE</a:t>
            </a:r>
          </a:p>
        </p:txBody>
      </p:sp>
      <p:graphicFrame>
        <p:nvGraphicFramePr>
          <p:cNvPr id="31" name="Chart 30"/>
          <p:cNvGraphicFramePr>
            <a:graphicFrameLocks/>
          </p:cNvGraphicFramePr>
          <p:nvPr>
            <p:extLst>
              <p:ext uri="{D42A27DB-BD31-4B8C-83A1-F6EECF244321}">
                <p14:modId xmlns:p14="http://schemas.microsoft.com/office/powerpoint/2010/main" val="2177629118"/>
              </p:ext>
            </p:extLst>
          </p:nvPr>
        </p:nvGraphicFramePr>
        <p:xfrm>
          <a:off x="11898630" y="5167319"/>
          <a:ext cx="12412980" cy="5760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p:cNvGraphicFramePr>
            <a:graphicFrameLocks/>
          </p:cNvGraphicFramePr>
          <p:nvPr>
            <p:extLst>
              <p:ext uri="{D42A27DB-BD31-4B8C-83A1-F6EECF244321}">
                <p14:modId xmlns:p14="http://schemas.microsoft.com/office/powerpoint/2010/main" val="372113611"/>
              </p:ext>
            </p:extLst>
          </p:nvPr>
        </p:nvGraphicFramePr>
        <p:xfrm>
          <a:off x="11898630" y="1218630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p:cNvGraphicFramePr>
            <a:graphicFrameLocks/>
          </p:cNvGraphicFramePr>
          <p:nvPr>
            <p:extLst>
              <p:ext uri="{D42A27DB-BD31-4B8C-83A1-F6EECF244321}">
                <p14:modId xmlns:p14="http://schemas.microsoft.com/office/powerpoint/2010/main" val="280135339"/>
              </p:ext>
            </p:extLst>
          </p:nvPr>
        </p:nvGraphicFramePr>
        <p:xfrm>
          <a:off x="11898630" y="14984899"/>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1316572171"/>
              </p:ext>
            </p:extLst>
          </p:nvPr>
        </p:nvGraphicFramePr>
        <p:xfrm>
          <a:off x="11898630" y="17728099"/>
          <a:ext cx="457200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p:cNvSpPr txBox="1"/>
          <p:nvPr/>
        </p:nvSpPr>
        <p:spPr>
          <a:xfrm>
            <a:off x="13070204" y="10560576"/>
            <a:ext cx="10069831" cy="1077218"/>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Graph</a:t>
            </a:r>
            <a:r>
              <a:rPr lang="en-US" sz="24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Shows the average pH of each container from November to March- Some data skewed.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Two salamanders died and pH of row 3 never got to the expected pH of 4-5.</a:t>
            </a: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31230" y="13218004"/>
            <a:ext cx="3680379" cy="6542895"/>
          </a:xfrm>
          <a:prstGeom prst="rect">
            <a:avLst/>
          </a:prstGeom>
        </p:spPr>
      </p:pic>
      <p:sp>
        <p:nvSpPr>
          <p:cNvPr id="16" name="TextBox 15"/>
          <p:cNvSpPr txBox="1"/>
          <p:nvPr/>
        </p:nvSpPr>
        <p:spPr>
          <a:xfrm>
            <a:off x="16470630" y="12307243"/>
            <a:ext cx="3829050" cy="2677656"/>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Figure 1.</a:t>
            </a:r>
          </a:p>
          <a:p>
            <a:r>
              <a:rPr lang="en-US" sz="2000" dirty="0">
                <a:latin typeface="Arial" panose="020B0604020202020204" pitchFamily="34" charset="0"/>
                <a:cs typeface="Arial" panose="020B0604020202020204" pitchFamily="34" charset="0"/>
              </a:rPr>
              <a:t>Shows percentage of various effects of pH change in first trial</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Control had response to fungus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Salamander in row 3 died before first trial</a:t>
            </a:r>
          </a:p>
          <a:p>
            <a:endParaRPr lang="en-US" sz="2400" dirty="0">
              <a:latin typeface="Arial" panose="020B0604020202020204" pitchFamily="34" charset="0"/>
              <a:cs typeface="Arial" panose="020B0604020202020204" pitchFamily="34" charset="0"/>
            </a:endParaRPr>
          </a:p>
        </p:txBody>
      </p:sp>
      <p:sp>
        <p:nvSpPr>
          <p:cNvPr id="18" name="TextBox 17"/>
          <p:cNvSpPr txBox="1"/>
          <p:nvPr/>
        </p:nvSpPr>
        <p:spPr>
          <a:xfrm>
            <a:off x="16470630" y="15027514"/>
            <a:ext cx="4023360" cy="292387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Figure 2.</a:t>
            </a:r>
          </a:p>
          <a:p>
            <a:r>
              <a:rPr lang="en-US" sz="2000" dirty="0">
                <a:latin typeface="Arial" panose="020B0604020202020204" pitchFamily="34" charset="0"/>
                <a:cs typeface="Arial" panose="020B0604020202020204" pitchFamily="34" charset="0"/>
              </a:rPr>
              <a:t>Shows percentage of various effects of pH change in second trial</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Salamander in row 2 died, covered in mulch when found</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Control continued to show signs of fungal problems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19" name="TextBox 18"/>
          <p:cNvSpPr txBox="1"/>
          <p:nvPr/>
        </p:nvSpPr>
        <p:spPr>
          <a:xfrm>
            <a:off x="16458608" y="17951391"/>
            <a:ext cx="3566160" cy="230832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Figure 3.</a:t>
            </a:r>
          </a:p>
          <a:p>
            <a:r>
              <a:rPr lang="en-US" sz="2000" dirty="0">
                <a:latin typeface="Arial" panose="020B0604020202020204" pitchFamily="34" charset="0"/>
                <a:cs typeface="Arial" panose="020B0604020202020204" pitchFamily="34" charset="0"/>
              </a:rPr>
              <a:t>Shows percentage of various effects of pH change in third trial</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Salamander in row 1 started to show redness on skin</a:t>
            </a:r>
          </a:p>
        </p:txBody>
      </p:sp>
      <p:pic>
        <p:nvPicPr>
          <p:cNvPr id="20" name="Picture 19"/>
          <p:cNvPicPr>
            <a:picLocks noChangeAspect="1"/>
          </p:cNvPicPr>
          <p:nvPr/>
        </p:nvPicPr>
        <p:blipFill rotWithShape="1">
          <a:blip r:embed="rId8">
            <a:extLst>
              <a:ext uri="{28A0092B-C50C-407E-A947-70E740481C1C}">
                <a14:useLocalDpi xmlns:a14="http://schemas.microsoft.com/office/drawing/2010/main" val="0"/>
              </a:ext>
            </a:extLst>
          </a:blip>
          <a:srcRect t="484"/>
          <a:stretch/>
        </p:blipFill>
        <p:spPr>
          <a:xfrm>
            <a:off x="11898630" y="21301343"/>
            <a:ext cx="5817987" cy="327261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963</TotalTime>
  <Words>1353</Words>
  <Application>Microsoft Office PowerPoint</Application>
  <PresentationFormat>Custom</PresentationFormat>
  <Paragraphs>81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Arial Narrow</vt:lpstr>
      <vt:lpstr>Calibri</vt:lpstr>
      <vt:lpstr>URWGroteskBol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Jefferson Holland</dc:creator>
  <cp:lastModifiedBy>Dennis Ferraro</cp:lastModifiedBy>
  <cp:revision>44</cp:revision>
  <dcterms:created xsi:type="dcterms:W3CDTF">2014-11-21T15:33:19Z</dcterms:created>
  <dcterms:modified xsi:type="dcterms:W3CDTF">2026-02-09T18:14:40Z</dcterms:modified>
</cp:coreProperties>
</file>