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36576000" cy="27432000"/>
  <p:notesSz cx="6858000" cy="9144000"/>
  <p:defaultTextStyle>
    <a:defPPr>
      <a:defRPr lang="en-US"/>
    </a:defPPr>
    <a:lvl1pPr algn="l" defTabSz="1828800" rtl="0" fontAlgn="base">
      <a:spcBef>
        <a:spcPct val="0"/>
      </a:spcBef>
      <a:spcAft>
        <a:spcPct val="0"/>
      </a:spcAft>
      <a:defRPr sz="7200" kern="1200">
        <a:solidFill>
          <a:schemeClr val="tx1"/>
        </a:solidFill>
        <a:latin typeface="Calibri" panose="020F0502020204030204" pitchFamily="34" charset="0"/>
        <a:ea typeface="MS PGothic" panose="020B0600070205080204" pitchFamily="34" charset="-128"/>
        <a:cs typeface="+mn-cs"/>
      </a:defRPr>
    </a:lvl1pPr>
    <a:lvl2pPr marL="1828800" indent="-1371600" algn="l" defTabSz="1828800" rtl="0" fontAlgn="base">
      <a:spcBef>
        <a:spcPct val="0"/>
      </a:spcBef>
      <a:spcAft>
        <a:spcPct val="0"/>
      </a:spcAft>
      <a:defRPr sz="7200" kern="1200">
        <a:solidFill>
          <a:schemeClr val="tx1"/>
        </a:solidFill>
        <a:latin typeface="Calibri" panose="020F0502020204030204" pitchFamily="34" charset="0"/>
        <a:ea typeface="MS PGothic" panose="020B0600070205080204" pitchFamily="34" charset="-128"/>
        <a:cs typeface="+mn-cs"/>
      </a:defRPr>
    </a:lvl2pPr>
    <a:lvl3pPr marL="3657600" indent="-2743200" algn="l" defTabSz="1828800" rtl="0" fontAlgn="base">
      <a:spcBef>
        <a:spcPct val="0"/>
      </a:spcBef>
      <a:spcAft>
        <a:spcPct val="0"/>
      </a:spcAft>
      <a:defRPr sz="7200" kern="1200">
        <a:solidFill>
          <a:schemeClr val="tx1"/>
        </a:solidFill>
        <a:latin typeface="Calibri" panose="020F0502020204030204" pitchFamily="34" charset="0"/>
        <a:ea typeface="MS PGothic" panose="020B0600070205080204" pitchFamily="34" charset="-128"/>
        <a:cs typeface="+mn-cs"/>
      </a:defRPr>
    </a:lvl3pPr>
    <a:lvl4pPr marL="5486400" indent="-4114800" algn="l" defTabSz="1828800" rtl="0" fontAlgn="base">
      <a:spcBef>
        <a:spcPct val="0"/>
      </a:spcBef>
      <a:spcAft>
        <a:spcPct val="0"/>
      </a:spcAft>
      <a:defRPr sz="7200" kern="1200">
        <a:solidFill>
          <a:schemeClr val="tx1"/>
        </a:solidFill>
        <a:latin typeface="Calibri" panose="020F0502020204030204" pitchFamily="34" charset="0"/>
        <a:ea typeface="MS PGothic" panose="020B0600070205080204" pitchFamily="34" charset="-128"/>
        <a:cs typeface="+mn-cs"/>
      </a:defRPr>
    </a:lvl4pPr>
    <a:lvl5pPr marL="7315200" indent="-5486400" algn="l" defTabSz="1828800" rtl="0" fontAlgn="base">
      <a:spcBef>
        <a:spcPct val="0"/>
      </a:spcBef>
      <a:spcAft>
        <a:spcPct val="0"/>
      </a:spcAft>
      <a:defRPr sz="72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72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72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72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72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8640">
          <p15:clr>
            <a:srgbClr val="A4A3A4"/>
          </p15:clr>
        </p15:guide>
        <p15:guide id="2" pos="115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927" autoAdjust="0"/>
  </p:normalViewPr>
  <p:slideViewPr>
    <p:cSldViewPr snapToGrid="0" snapToObjects="1">
      <p:cViewPr varScale="1">
        <p:scale>
          <a:sx n="25" d="100"/>
          <a:sy n="25" d="100"/>
        </p:scale>
        <p:origin x="1914" y="96"/>
      </p:cViewPr>
      <p:guideLst>
        <p:guide orient="horz" pos="8640"/>
        <p:guide pos="115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Calibri" charset="0"/>
                <a:ea typeface="ＭＳ Ｐゴシック" charset="0"/>
                <a:cs typeface="ＭＳ Ｐゴシック" charset="0"/>
              </a:defRPr>
            </a:lvl1pPr>
          </a:lstStyle>
          <a:p>
            <a:pPr>
              <a:defRPr/>
            </a:pPr>
            <a:endParaRPr lang="es-ES_tradnl"/>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1EBFF1A-2071-4720-B25B-3EA5D33C393E}" type="datetimeFigureOut">
              <a:rPr lang="en-US" altLang="en-US"/>
              <a:pPr/>
              <a:t>2/9/2026</a:t>
            </a:fld>
            <a:endParaRPr lang="es-ES_tradnl"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_tradnl"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s-ES_tradnl"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atin typeface="Calibri" charset="0"/>
                <a:ea typeface="ＭＳ Ｐゴシック" charset="0"/>
                <a:cs typeface="ＭＳ Ｐゴシック" charset="0"/>
              </a:defRPr>
            </a:lvl1pPr>
          </a:lstStyle>
          <a:p>
            <a:pPr>
              <a:defRPr/>
            </a:pPr>
            <a:endParaRPr lang="es-ES_trad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B731839-1B30-470C-8F44-27D1A5C31A47}" type="slidenum">
              <a:rPr lang="es-ES_tradnl" altLang="en-US"/>
              <a:pPr/>
              <a:t>‹#›</a:t>
            </a:fld>
            <a:endParaRPr lang="es-ES_tradnl" altLang="en-US"/>
          </a:p>
        </p:txBody>
      </p:sp>
    </p:spTree>
    <p:extLst>
      <p:ext uri="{BB962C8B-B14F-4D97-AF65-F5344CB8AC3E}">
        <p14:creationId xmlns:p14="http://schemas.microsoft.com/office/powerpoint/2010/main" val="2287764065"/>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_tradnl" altLang="en-US" dirty="0"/>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Calibri" panose="020F0502020204030204" pitchFamily="34" charset="0"/>
                <a:ea typeface="MS PGothic" panose="020B0600070205080204" pitchFamily="34" charset="-128"/>
              </a:defRPr>
            </a:lvl1pPr>
            <a:lvl2pPr marL="742950" indent="-285750" eaLnBrk="0" hangingPunct="0">
              <a:defRPr sz="7200">
                <a:solidFill>
                  <a:schemeClr val="tx1"/>
                </a:solidFill>
                <a:latin typeface="Calibri" panose="020F0502020204030204" pitchFamily="34" charset="0"/>
                <a:ea typeface="MS PGothic" panose="020B0600070205080204" pitchFamily="34" charset="-128"/>
              </a:defRPr>
            </a:lvl2pPr>
            <a:lvl3pPr marL="1143000" indent="-228600" eaLnBrk="0" hangingPunct="0">
              <a:defRPr sz="7200">
                <a:solidFill>
                  <a:schemeClr val="tx1"/>
                </a:solidFill>
                <a:latin typeface="Calibri" panose="020F0502020204030204" pitchFamily="34" charset="0"/>
                <a:ea typeface="MS PGothic" panose="020B0600070205080204" pitchFamily="34" charset="-128"/>
              </a:defRPr>
            </a:lvl3pPr>
            <a:lvl4pPr marL="1600200" indent="-228600" eaLnBrk="0" hangingPunct="0">
              <a:defRPr sz="7200">
                <a:solidFill>
                  <a:schemeClr val="tx1"/>
                </a:solidFill>
                <a:latin typeface="Calibri" panose="020F0502020204030204" pitchFamily="34" charset="0"/>
                <a:ea typeface="MS PGothic" panose="020B0600070205080204" pitchFamily="34" charset="-128"/>
              </a:defRPr>
            </a:lvl4pPr>
            <a:lvl5pPr marL="2057400" indent="-228600" eaLnBrk="0" hangingPunct="0">
              <a:defRPr sz="7200">
                <a:solidFill>
                  <a:schemeClr val="tx1"/>
                </a:solidFill>
                <a:latin typeface="Calibri" panose="020F0502020204030204" pitchFamily="34" charset="0"/>
                <a:ea typeface="MS PGothic" panose="020B0600070205080204" pitchFamily="34" charset="-128"/>
              </a:defRPr>
            </a:lvl5pPr>
            <a:lvl6pPr marL="25146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6pPr>
            <a:lvl7pPr marL="29718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7pPr>
            <a:lvl8pPr marL="34290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8pPr>
            <a:lvl9pPr marL="38862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9pPr>
          </a:lstStyle>
          <a:p>
            <a:pPr eaLnBrk="1" hangingPunct="1"/>
            <a:fld id="{2E34698D-9035-4C6F-9263-79068C4E70F4}" type="slidenum">
              <a:rPr lang="es-ES_tradnl" altLang="en-US" sz="1200"/>
              <a:pPr eaLnBrk="1" hangingPunct="1"/>
              <a:t>1</a:t>
            </a:fld>
            <a:endParaRPr lang="es-ES_tradnl" alt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6" descr="30x40-Landscap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6576000" cy="274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6824933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828800" y="1098550"/>
            <a:ext cx="32918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65760" tIns="182880" rIns="365760" bIns="18288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828800" y="6400800"/>
            <a:ext cx="32918400" cy="1810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65760" tIns="182880" rIns="365760" bIns="18288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828800" y="25425400"/>
            <a:ext cx="8534400" cy="1460500"/>
          </a:xfrm>
          <a:prstGeom prst="rect">
            <a:avLst/>
          </a:prstGeom>
        </p:spPr>
        <p:txBody>
          <a:bodyPr vert="horz" wrap="square" lIns="365760" tIns="182880" rIns="365760" bIns="182880" numCol="1" anchor="ctr" anchorCtr="0" compatLnSpc="1">
            <a:prstTxWarp prst="textNoShape">
              <a:avLst/>
            </a:prstTxWarp>
          </a:bodyPr>
          <a:lstStyle>
            <a:lvl1pPr>
              <a:defRPr sz="4800">
                <a:solidFill>
                  <a:srgbClr val="898989"/>
                </a:solidFill>
              </a:defRPr>
            </a:lvl1pPr>
          </a:lstStyle>
          <a:p>
            <a:fld id="{B84C5F83-2478-4E16-8D4B-052571E5C7A5}" type="datetimeFigureOut">
              <a:rPr lang="en-US" altLang="en-US"/>
              <a:pPr/>
              <a:t>2/9/2026</a:t>
            </a:fld>
            <a:endParaRPr lang="en-US" altLang="en-US"/>
          </a:p>
        </p:txBody>
      </p:sp>
      <p:sp>
        <p:nvSpPr>
          <p:cNvPr id="5" name="Footer Placeholder 4"/>
          <p:cNvSpPr>
            <a:spLocks noGrp="1"/>
          </p:cNvSpPr>
          <p:nvPr>
            <p:ph type="ftr" sz="quarter" idx="3"/>
          </p:nvPr>
        </p:nvSpPr>
        <p:spPr>
          <a:xfrm>
            <a:off x="12496800" y="25425400"/>
            <a:ext cx="11582400" cy="1460500"/>
          </a:xfrm>
          <a:prstGeom prst="rect">
            <a:avLst/>
          </a:prstGeom>
        </p:spPr>
        <p:txBody>
          <a:bodyPr vert="horz" lIns="365760" tIns="182880" rIns="365760" bIns="182880" rtlCol="0" anchor="ctr"/>
          <a:lstStyle>
            <a:lvl1pPr algn="ctr" fontAlgn="auto">
              <a:spcBef>
                <a:spcPts val="0"/>
              </a:spcBef>
              <a:spcAft>
                <a:spcPts val="0"/>
              </a:spcAft>
              <a:defRPr sz="48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26212800" y="25425400"/>
            <a:ext cx="8534400" cy="1460500"/>
          </a:xfrm>
          <a:prstGeom prst="rect">
            <a:avLst/>
          </a:prstGeom>
        </p:spPr>
        <p:txBody>
          <a:bodyPr vert="horz" wrap="square" lIns="365760" tIns="182880" rIns="365760" bIns="182880" numCol="1" anchor="ctr" anchorCtr="0" compatLnSpc="1">
            <a:prstTxWarp prst="textNoShape">
              <a:avLst/>
            </a:prstTxWarp>
          </a:bodyPr>
          <a:lstStyle>
            <a:lvl1pPr algn="r">
              <a:defRPr sz="4800">
                <a:solidFill>
                  <a:srgbClr val="898989"/>
                </a:solidFill>
              </a:defRPr>
            </a:lvl1pPr>
          </a:lstStyle>
          <a:p>
            <a:fld id="{92BAEAFB-E5C6-4553-987D-73C9FF1EEE7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1828800" rtl="0" eaLnBrk="0" fontAlgn="base" hangingPunct="0">
        <a:spcBef>
          <a:spcPct val="0"/>
        </a:spcBef>
        <a:spcAft>
          <a:spcPct val="0"/>
        </a:spcAft>
        <a:defRPr sz="17600" kern="1200">
          <a:solidFill>
            <a:schemeClr val="tx1"/>
          </a:solidFill>
          <a:latin typeface="+mj-lt"/>
          <a:ea typeface="MS PGothic" panose="020B0600070205080204" pitchFamily="34" charset="-128"/>
          <a:cs typeface="ＭＳ Ｐゴシック" charset="0"/>
        </a:defRPr>
      </a:lvl1pPr>
      <a:lvl2pPr algn="ctr" defTabSz="1828800" rtl="0" eaLnBrk="0" fontAlgn="base" hangingPunct="0">
        <a:spcBef>
          <a:spcPct val="0"/>
        </a:spcBef>
        <a:spcAft>
          <a:spcPct val="0"/>
        </a:spcAft>
        <a:defRPr sz="17600">
          <a:solidFill>
            <a:schemeClr val="tx1"/>
          </a:solidFill>
          <a:latin typeface="Calibri" charset="0"/>
          <a:ea typeface="MS PGothic" panose="020B0600070205080204" pitchFamily="34" charset="-128"/>
          <a:cs typeface="ＭＳ Ｐゴシック" charset="0"/>
        </a:defRPr>
      </a:lvl2pPr>
      <a:lvl3pPr algn="ctr" defTabSz="1828800" rtl="0" eaLnBrk="0" fontAlgn="base" hangingPunct="0">
        <a:spcBef>
          <a:spcPct val="0"/>
        </a:spcBef>
        <a:spcAft>
          <a:spcPct val="0"/>
        </a:spcAft>
        <a:defRPr sz="17600">
          <a:solidFill>
            <a:schemeClr val="tx1"/>
          </a:solidFill>
          <a:latin typeface="Calibri" charset="0"/>
          <a:ea typeface="MS PGothic" panose="020B0600070205080204" pitchFamily="34" charset="-128"/>
          <a:cs typeface="ＭＳ Ｐゴシック" charset="0"/>
        </a:defRPr>
      </a:lvl3pPr>
      <a:lvl4pPr algn="ctr" defTabSz="1828800" rtl="0" eaLnBrk="0" fontAlgn="base" hangingPunct="0">
        <a:spcBef>
          <a:spcPct val="0"/>
        </a:spcBef>
        <a:spcAft>
          <a:spcPct val="0"/>
        </a:spcAft>
        <a:defRPr sz="17600">
          <a:solidFill>
            <a:schemeClr val="tx1"/>
          </a:solidFill>
          <a:latin typeface="Calibri" charset="0"/>
          <a:ea typeface="MS PGothic" panose="020B0600070205080204" pitchFamily="34" charset="-128"/>
          <a:cs typeface="ＭＳ Ｐゴシック" charset="0"/>
        </a:defRPr>
      </a:lvl4pPr>
      <a:lvl5pPr algn="ctr" defTabSz="1828800" rtl="0" eaLnBrk="0" fontAlgn="base" hangingPunct="0">
        <a:spcBef>
          <a:spcPct val="0"/>
        </a:spcBef>
        <a:spcAft>
          <a:spcPct val="0"/>
        </a:spcAft>
        <a:defRPr sz="17600">
          <a:solidFill>
            <a:schemeClr val="tx1"/>
          </a:solidFill>
          <a:latin typeface="Calibri" charset="0"/>
          <a:ea typeface="MS PGothic" panose="020B0600070205080204" pitchFamily="34" charset="-128"/>
          <a:cs typeface="ＭＳ Ｐゴシック" charset="0"/>
        </a:defRPr>
      </a:lvl5pPr>
      <a:lvl6pPr marL="457200" algn="ctr" defTabSz="1828800" rtl="0" fontAlgn="base">
        <a:spcBef>
          <a:spcPct val="0"/>
        </a:spcBef>
        <a:spcAft>
          <a:spcPct val="0"/>
        </a:spcAft>
        <a:defRPr sz="17600">
          <a:solidFill>
            <a:schemeClr val="tx1"/>
          </a:solidFill>
          <a:latin typeface="Calibri" charset="0"/>
          <a:ea typeface="ＭＳ Ｐゴシック" charset="0"/>
          <a:cs typeface="ＭＳ Ｐゴシック" charset="0"/>
        </a:defRPr>
      </a:lvl6pPr>
      <a:lvl7pPr marL="914400" algn="ctr" defTabSz="1828800" rtl="0" fontAlgn="base">
        <a:spcBef>
          <a:spcPct val="0"/>
        </a:spcBef>
        <a:spcAft>
          <a:spcPct val="0"/>
        </a:spcAft>
        <a:defRPr sz="17600">
          <a:solidFill>
            <a:schemeClr val="tx1"/>
          </a:solidFill>
          <a:latin typeface="Calibri" charset="0"/>
          <a:ea typeface="ＭＳ Ｐゴシック" charset="0"/>
          <a:cs typeface="ＭＳ Ｐゴシック" charset="0"/>
        </a:defRPr>
      </a:lvl7pPr>
      <a:lvl8pPr marL="1371600" algn="ctr" defTabSz="1828800" rtl="0" fontAlgn="base">
        <a:spcBef>
          <a:spcPct val="0"/>
        </a:spcBef>
        <a:spcAft>
          <a:spcPct val="0"/>
        </a:spcAft>
        <a:defRPr sz="17600">
          <a:solidFill>
            <a:schemeClr val="tx1"/>
          </a:solidFill>
          <a:latin typeface="Calibri" charset="0"/>
          <a:ea typeface="ＭＳ Ｐゴシック" charset="0"/>
          <a:cs typeface="ＭＳ Ｐゴシック" charset="0"/>
        </a:defRPr>
      </a:lvl8pPr>
      <a:lvl9pPr marL="1828800" algn="ctr" defTabSz="1828800" rtl="0" fontAlgn="base">
        <a:spcBef>
          <a:spcPct val="0"/>
        </a:spcBef>
        <a:spcAft>
          <a:spcPct val="0"/>
        </a:spcAft>
        <a:defRPr sz="17600">
          <a:solidFill>
            <a:schemeClr val="tx1"/>
          </a:solidFill>
          <a:latin typeface="Calibri" charset="0"/>
          <a:ea typeface="ＭＳ Ｐゴシック" charset="0"/>
          <a:cs typeface="ＭＳ Ｐゴシック" charset="0"/>
        </a:defRPr>
      </a:lvl9pPr>
    </p:titleStyle>
    <p:bodyStyle>
      <a:lvl1pPr marL="1371600" indent="-1371600" algn="l" defTabSz="1828800" rtl="0" eaLnBrk="0" fontAlgn="base" hangingPunct="0">
        <a:spcBef>
          <a:spcPct val="20000"/>
        </a:spcBef>
        <a:spcAft>
          <a:spcPct val="0"/>
        </a:spcAft>
        <a:buFont typeface="Arial" panose="020B0604020202020204" pitchFamily="34" charset="0"/>
        <a:buChar char="•"/>
        <a:defRPr sz="12800" kern="1200">
          <a:solidFill>
            <a:schemeClr val="tx1"/>
          </a:solidFill>
          <a:latin typeface="+mn-lt"/>
          <a:ea typeface="MS PGothic" panose="020B0600070205080204" pitchFamily="34" charset="-128"/>
          <a:cs typeface="ＭＳ Ｐゴシック" charset="0"/>
        </a:defRPr>
      </a:lvl1pPr>
      <a:lvl2pPr marL="2971800" indent="-1143000" algn="l" defTabSz="1828800" rtl="0" eaLnBrk="0" fontAlgn="base" hangingPunct="0">
        <a:spcBef>
          <a:spcPct val="20000"/>
        </a:spcBef>
        <a:spcAft>
          <a:spcPct val="0"/>
        </a:spcAft>
        <a:buFont typeface="Arial" panose="020B0604020202020204" pitchFamily="34" charset="0"/>
        <a:buChar char="–"/>
        <a:defRPr sz="11200" kern="1200">
          <a:solidFill>
            <a:schemeClr val="tx1"/>
          </a:solidFill>
          <a:latin typeface="+mn-lt"/>
          <a:ea typeface="MS PGothic" panose="020B0600070205080204" pitchFamily="34" charset="-128"/>
          <a:cs typeface="+mn-cs"/>
        </a:defRPr>
      </a:lvl2pPr>
      <a:lvl3pPr marL="4572000" indent="-914400" algn="l" defTabSz="182880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MS PGothic" panose="020B0600070205080204" pitchFamily="34" charset="-128"/>
          <a:cs typeface="+mn-cs"/>
        </a:defRPr>
      </a:lvl3pPr>
      <a:lvl4pPr marL="6400800" indent="-914400" algn="l" defTabSz="1828800" rtl="0" eaLnBrk="0" fontAlgn="base" hangingPunct="0">
        <a:spcBef>
          <a:spcPct val="20000"/>
        </a:spcBef>
        <a:spcAft>
          <a:spcPct val="0"/>
        </a:spcAft>
        <a:buFont typeface="Arial" panose="020B0604020202020204" pitchFamily="34" charset="0"/>
        <a:buChar char="–"/>
        <a:defRPr sz="8000" kern="1200">
          <a:solidFill>
            <a:schemeClr val="tx1"/>
          </a:solidFill>
          <a:latin typeface="+mn-lt"/>
          <a:ea typeface="MS PGothic" panose="020B0600070205080204" pitchFamily="34" charset="-128"/>
          <a:cs typeface="+mn-cs"/>
        </a:defRPr>
      </a:lvl4pPr>
      <a:lvl5pPr marL="8229600" indent="-914400" algn="l" defTabSz="1828800" rtl="0" eaLnBrk="0" fontAlgn="base" hangingPunct="0">
        <a:spcBef>
          <a:spcPct val="20000"/>
        </a:spcBef>
        <a:spcAft>
          <a:spcPct val="0"/>
        </a:spcAft>
        <a:buFont typeface="Arial" panose="020B0604020202020204" pitchFamily="34" charset="0"/>
        <a:buChar char="»"/>
        <a:defRPr sz="8000" kern="1200">
          <a:solidFill>
            <a:schemeClr val="tx1"/>
          </a:solidFill>
          <a:latin typeface="+mn-lt"/>
          <a:ea typeface="MS PGothic" panose="020B0600070205080204" pitchFamily="34" charset="-128"/>
          <a:cs typeface="+mn-cs"/>
        </a:defRPr>
      </a:lvl5pPr>
      <a:lvl6pPr marL="10058400" indent="-914400" algn="l" defTabSz="1828800" rtl="0" eaLnBrk="1" latinLnBrk="0" hangingPunct="1">
        <a:spcBef>
          <a:spcPct val="20000"/>
        </a:spcBef>
        <a:buFont typeface="Arial"/>
        <a:buChar char="•"/>
        <a:defRPr sz="8000" kern="1200">
          <a:solidFill>
            <a:schemeClr val="tx1"/>
          </a:solidFill>
          <a:latin typeface="+mn-lt"/>
          <a:ea typeface="+mn-ea"/>
          <a:cs typeface="+mn-cs"/>
        </a:defRPr>
      </a:lvl6pPr>
      <a:lvl7pPr marL="11887200" indent="-914400" algn="l" defTabSz="1828800" rtl="0" eaLnBrk="1" latinLnBrk="0" hangingPunct="1">
        <a:spcBef>
          <a:spcPct val="20000"/>
        </a:spcBef>
        <a:buFont typeface="Arial"/>
        <a:buChar char="•"/>
        <a:defRPr sz="8000" kern="1200">
          <a:solidFill>
            <a:schemeClr val="tx1"/>
          </a:solidFill>
          <a:latin typeface="+mn-lt"/>
          <a:ea typeface="+mn-ea"/>
          <a:cs typeface="+mn-cs"/>
        </a:defRPr>
      </a:lvl7pPr>
      <a:lvl8pPr marL="13716000" indent="-914400" algn="l" defTabSz="1828800" rtl="0" eaLnBrk="1" latinLnBrk="0" hangingPunct="1">
        <a:spcBef>
          <a:spcPct val="20000"/>
        </a:spcBef>
        <a:buFont typeface="Arial"/>
        <a:buChar char="•"/>
        <a:defRPr sz="8000" kern="1200">
          <a:solidFill>
            <a:schemeClr val="tx1"/>
          </a:solidFill>
          <a:latin typeface="+mn-lt"/>
          <a:ea typeface="+mn-ea"/>
          <a:cs typeface="+mn-cs"/>
        </a:defRPr>
      </a:lvl8pPr>
      <a:lvl9pPr marL="15544800" indent="-914400" algn="l" defTabSz="1828800" rtl="0" eaLnBrk="1" latinLnBrk="0" hangingPunct="1">
        <a:spcBef>
          <a:spcPct val="20000"/>
        </a:spcBef>
        <a:buFont typeface="Arial"/>
        <a:buChar char="•"/>
        <a:defRPr sz="8000" kern="1200">
          <a:solidFill>
            <a:schemeClr val="tx1"/>
          </a:solidFill>
          <a:latin typeface="+mn-lt"/>
          <a:ea typeface="+mn-ea"/>
          <a:cs typeface="+mn-cs"/>
        </a:defRPr>
      </a:lvl9pPr>
    </p:bodyStyle>
    <p:otherStyle>
      <a:defPPr>
        <a:defRPr lang="en-US"/>
      </a:defPPr>
      <a:lvl1pPr marL="0" algn="l" defTabSz="1828800" rtl="0" eaLnBrk="1" latinLnBrk="0" hangingPunct="1">
        <a:defRPr sz="7200" kern="1200">
          <a:solidFill>
            <a:schemeClr val="tx1"/>
          </a:solidFill>
          <a:latin typeface="+mn-lt"/>
          <a:ea typeface="+mn-ea"/>
          <a:cs typeface="+mn-cs"/>
        </a:defRPr>
      </a:lvl1pPr>
      <a:lvl2pPr marL="1828800" algn="l" defTabSz="1828800" rtl="0" eaLnBrk="1" latinLnBrk="0" hangingPunct="1">
        <a:defRPr sz="7200" kern="1200">
          <a:solidFill>
            <a:schemeClr val="tx1"/>
          </a:solidFill>
          <a:latin typeface="+mn-lt"/>
          <a:ea typeface="+mn-ea"/>
          <a:cs typeface="+mn-cs"/>
        </a:defRPr>
      </a:lvl2pPr>
      <a:lvl3pPr marL="3657600" algn="l" defTabSz="1828800" rtl="0" eaLnBrk="1" latinLnBrk="0" hangingPunct="1">
        <a:defRPr sz="7200" kern="1200">
          <a:solidFill>
            <a:schemeClr val="tx1"/>
          </a:solidFill>
          <a:latin typeface="+mn-lt"/>
          <a:ea typeface="+mn-ea"/>
          <a:cs typeface="+mn-cs"/>
        </a:defRPr>
      </a:lvl3pPr>
      <a:lvl4pPr marL="5486400" algn="l" defTabSz="1828800" rtl="0" eaLnBrk="1" latinLnBrk="0" hangingPunct="1">
        <a:defRPr sz="7200" kern="1200">
          <a:solidFill>
            <a:schemeClr val="tx1"/>
          </a:solidFill>
          <a:latin typeface="+mn-lt"/>
          <a:ea typeface="+mn-ea"/>
          <a:cs typeface="+mn-cs"/>
        </a:defRPr>
      </a:lvl4pPr>
      <a:lvl5pPr marL="7315200" algn="l" defTabSz="1828800" rtl="0" eaLnBrk="1" latinLnBrk="0" hangingPunct="1">
        <a:defRPr sz="7200" kern="1200">
          <a:solidFill>
            <a:schemeClr val="tx1"/>
          </a:solidFill>
          <a:latin typeface="+mn-lt"/>
          <a:ea typeface="+mn-ea"/>
          <a:cs typeface="+mn-cs"/>
        </a:defRPr>
      </a:lvl5pPr>
      <a:lvl6pPr marL="9144000" algn="l" defTabSz="1828800" rtl="0" eaLnBrk="1" latinLnBrk="0" hangingPunct="1">
        <a:defRPr sz="7200" kern="1200">
          <a:solidFill>
            <a:schemeClr val="tx1"/>
          </a:solidFill>
          <a:latin typeface="+mn-lt"/>
          <a:ea typeface="+mn-ea"/>
          <a:cs typeface="+mn-cs"/>
        </a:defRPr>
      </a:lvl6pPr>
      <a:lvl7pPr marL="10972800" algn="l" defTabSz="1828800" rtl="0" eaLnBrk="1" latinLnBrk="0" hangingPunct="1">
        <a:defRPr sz="7200" kern="1200">
          <a:solidFill>
            <a:schemeClr val="tx1"/>
          </a:solidFill>
          <a:latin typeface="+mn-lt"/>
          <a:ea typeface="+mn-ea"/>
          <a:cs typeface="+mn-cs"/>
        </a:defRPr>
      </a:lvl7pPr>
      <a:lvl8pPr marL="12801600" algn="l" defTabSz="1828800" rtl="0" eaLnBrk="1" latinLnBrk="0" hangingPunct="1">
        <a:defRPr sz="7200" kern="1200">
          <a:solidFill>
            <a:schemeClr val="tx1"/>
          </a:solidFill>
          <a:latin typeface="+mn-lt"/>
          <a:ea typeface="+mn-ea"/>
          <a:cs typeface="+mn-cs"/>
        </a:defRPr>
      </a:lvl8pPr>
      <a:lvl9pPr marL="14630400" algn="l" defTabSz="18288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Box 4"/>
          <p:cNvSpPr txBox="1">
            <a:spLocks noChangeArrowheads="1"/>
          </p:cNvSpPr>
          <p:nvPr/>
        </p:nvSpPr>
        <p:spPr bwMode="auto">
          <a:xfrm>
            <a:off x="4146550" y="428157"/>
            <a:ext cx="31961782"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7200">
                <a:solidFill>
                  <a:schemeClr val="tx1"/>
                </a:solidFill>
                <a:latin typeface="Calibri" panose="020F0502020204030204" pitchFamily="34" charset="0"/>
                <a:ea typeface="MS PGothic" panose="020B0600070205080204" pitchFamily="34" charset="-128"/>
              </a:defRPr>
            </a:lvl1pPr>
            <a:lvl2pPr marL="742950" indent="-285750" eaLnBrk="0" hangingPunct="0">
              <a:defRPr sz="7200">
                <a:solidFill>
                  <a:schemeClr val="tx1"/>
                </a:solidFill>
                <a:latin typeface="Calibri" panose="020F0502020204030204" pitchFamily="34" charset="0"/>
                <a:ea typeface="MS PGothic" panose="020B0600070205080204" pitchFamily="34" charset="-128"/>
              </a:defRPr>
            </a:lvl2pPr>
            <a:lvl3pPr marL="1143000" indent="-228600" eaLnBrk="0" hangingPunct="0">
              <a:defRPr sz="7200">
                <a:solidFill>
                  <a:schemeClr val="tx1"/>
                </a:solidFill>
                <a:latin typeface="Calibri" panose="020F0502020204030204" pitchFamily="34" charset="0"/>
                <a:ea typeface="MS PGothic" panose="020B0600070205080204" pitchFamily="34" charset="-128"/>
              </a:defRPr>
            </a:lvl3pPr>
            <a:lvl4pPr marL="1600200" indent="-228600" eaLnBrk="0" hangingPunct="0">
              <a:defRPr sz="7200">
                <a:solidFill>
                  <a:schemeClr val="tx1"/>
                </a:solidFill>
                <a:latin typeface="Calibri" panose="020F0502020204030204" pitchFamily="34" charset="0"/>
                <a:ea typeface="MS PGothic" panose="020B0600070205080204" pitchFamily="34" charset="-128"/>
              </a:defRPr>
            </a:lvl4pPr>
            <a:lvl5pPr marL="2057400" indent="-228600" eaLnBrk="0" hangingPunct="0">
              <a:defRPr sz="7200">
                <a:solidFill>
                  <a:schemeClr val="tx1"/>
                </a:solidFill>
                <a:latin typeface="Calibri" panose="020F0502020204030204" pitchFamily="34" charset="0"/>
                <a:ea typeface="MS PGothic" panose="020B0600070205080204" pitchFamily="34" charset="-128"/>
              </a:defRPr>
            </a:lvl5pPr>
            <a:lvl6pPr marL="25146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6pPr>
            <a:lvl7pPr marL="29718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7pPr>
            <a:lvl8pPr marL="34290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8pPr>
            <a:lvl9pPr marL="38862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8000" dirty="0">
                <a:solidFill>
                  <a:schemeClr val="bg1"/>
                </a:solidFill>
                <a:latin typeface="URWGroteskWidMed" charset="0"/>
              </a:rPr>
              <a:t>Cognitive Learning in Hatchling Common Snapping Turtles</a:t>
            </a:r>
          </a:p>
        </p:txBody>
      </p:sp>
      <p:sp>
        <p:nvSpPr>
          <p:cNvPr id="3074" name="TextBox 5"/>
          <p:cNvSpPr txBox="1">
            <a:spLocks noChangeArrowheads="1"/>
          </p:cNvSpPr>
          <p:nvPr/>
        </p:nvSpPr>
        <p:spPr bwMode="auto">
          <a:xfrm>
            <a:off x="3459807" y="2080406"/>
            <a:ext cx="3242945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7200">
                <a:solidFill>
                  <a:schemeClr val="tx1"/>
                </a:solidFill>
                <a:latin typeface="Calibri" panose="020F0502020204030204" pitchFamily="34" charset="0"/>
                <a:ea typeface="MS PGothic" panose="020B0600070205080204" pitchFamily="34" charset="-128"/>
              </a:defRPr>
            </a:lvl1pPr>
            <a:lvl2pPr marL="742950" indent="-285750" eaLnBrk="0" hangingPunct="0">
              <a:defRPr sz="7200">
                <a:solidFill>
                  <a:schemeClr val="tx1"/>
                </a:solidFill>
                <a:latin typeface="Calibri" panose="020F0502020204030204" pitchFamily="34" charset="0"/>
                <a:ea typeface="MS PGothic" panose="020B0600070205080204" pitchFamily="34" charset="-128"/>
              </a:defRPr>
            </a:lvl2pPr>
            <a:lvl3pPr marL="1143000" indent="-228600" eaLnBrk="0" hangingPunct="0">
              <a:defRPr sz="7200">
                <a:solidFill>
                  <a:schemeClr val="tx1"/>
                </a:solidFill>
                <a:latin typeface="Calibri" panose="020F0502020204030204" pitchFamily="34" charset="0"/>
                <a:ea typeface="MS PGothic" panose="020B0600070205080204" pitchFamily="34" charset="-128"/>
              </a:defRPr>
            </a:lvl3pPr>
            <a:lvl4pPr marL="1600200" indent="-228600" eaLnBrk="0" hangingPunct="0">
              <a:defRPr sz="7200">
                <a:solidFill>
                  <a:schemeClr val="tx1"/>
                </a:solidFill>
                <a:latin typeface="Calibri" panose="020F0502020204030204" pitchFamily="34" charset="0"/>
                <a:ea typeface="MS PGothic" panose="020B0600070205080204" pitchFamily="34" charset="-128"/>
              </a:defRPr>
            </a:lvl4pPr>
            <a:lvl5pPr marL="2057400" indent="-228600" eaLnBrk="0" hangingPunct="0">
              <a:defRPr sz="7200">
                <a:solidFill>
                  <a:schemeClr val="tx1"/>
                </a:solidFill>
                <a:latin typeface="Calibri" panose="020F0502020204030204" pitchFamily="34" charset="0"/>
                <a:ea typeface="MS PGothic" panose="020B0600070205080204" pitchFamily="34" charset="-128"/>
              </a:defRPr>
            </a:lvl5pPr>
            <a:lvl6pPr marL="25146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6pPr>
            <a:lvl7pPr marL="29718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7pPr>
            <a:lvl8pPr marL="34290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8pPr>
            <a:lvl9pPr marL="38862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5400" dirty="0" err="1">
                <a:solidFill>
                  <a:schemeClr val="bg1"/>
                </a:solidFill>
                <a:latin typeface="URWGroteskWidMed" charset="0"/>
              </a:rPr>
              <a:t>Alli</a:t>
            </a:r>
            <a:r>
              <a:rPr lang="en-US" altLang="en-US" sz="5400" dirty="0">
                <a:solidFill>
                  <a:schemeClr val="bg1"/>
                </a:solidFill>
                <a:latin typeface="URWGroteskWidMed" charset="0"/>
              </a:rPr>
              <a:t> Hough      Advisor:  Prof. D. Ferraro</a:t>
            </a:r>
          </a:p>
        </p:txBody>
      </p:sp>
      <p:grpSp>
        <p:nvGrpSpPr>
          <p:cNvPr id="3075" name="Group 3"/>
          <p:cNvGrpSpPr>
            <a:grpSpLocks/>
          </p:cNvGrpSpPr>
          <p:nvPr/>
        </p:nvGrpSpPr>
        <p:grpSpPr bwMode="auto">
          <a:xfrm>
            <a:off x="25764182" y="22424544"/>
            <a:ext cx="10344150" cy="3093153"/>
            <a:chOff x="27105410" y="15243600"/>
            <a:chExt cx="8775279" cy="3092366"/>
          </a:xfrm>
        </p:grpSpPr>
        <p:sp>
          <p:nvSpPr>
            <p:cNvPr id="5" name="Rounded Rectangle 4"/>
            <p:cNvSpPr>
              <a:spLocks noChangeArrowheads="1"/>
            </p:cNvSpPr>
            <p:nvPr/>
          </p:nvSpPr>
          <p:spPr bwMode="auto">
            <a:xfrm>
              <a:off x="27105410" y="15243600"/>
              <a:ext cx="8775279" cy="1046173"/>
            </a:xfrm>
            <a:prstGeom prst="roundRect">
              <a:avLst>
                <a:gd name="adj" fmla="val 16667"/>
              </a:avLst>
            </a:prstGeom>
            <a:solidFill>
              <a:srgbClr val="BA0D2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nchorCtr="1"/>
            <a:lstStyle/>
            <a:p>
              <a:pPr algn="ctr" defTabSz="2194560" fontAlgn="auto">
                <a:spcBef>
                  <a:spcPts val="0"/>
                </a:spcBef>
                <a:spcAft>
                  <a:spcPts val="0"/>
                </a:spcAft>
                <a:defRPr/>
              </a:pPr>
              <a:r>
                <a:rPr lang="en-US" sz="4400" dirty="0">
                  <a:solidFill>
                    <a:schemeClr val="lt1"/>
                  </a:solidFill>
                  <a:latin typeface="URWGroteskWidMed" pitchFamily="50" charset="0"/>
                  <a:ea typeface="+mn-ea"/>
                  <a:cs typeface="URWGroteskBol"/>
                </a:rPr>
                <a:t>Acknowledgements</a:t>
              </a:r>
            </a:p>
          </p:txBody>
        </p:sp>
        <p:sp>
          <p:nvSpPr>
            <p:cNvPr id="3090" name="TextBox 16"/>
            <p:cNvSpPr txBox="1">
              <a:spLocks noChangeArrowheads="1"/>
            </p:cNvSpPr>
            <p:nvPr/>
          </p:nvSpPr>
          <p:spPr bwMode="auto">
            <a:xfrm>
              <a:off x="27510660" y="16289773"/>
              <a:ext cx="8370029" cy="2046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274320">
              <a:spAutoFit/>
            </a:bodyPr>
            <a:lstStyle>
              <a:lvl1pPr eaLnBrk="0" hangingPunct="0">
                <a:defRPr sz="7200">
                  <a:solidFill>
                    <a:schemeClr val="tx1"/>
                  </a:solidFill>
                  <a:latin typeface="Calibri" panose="020F0502020204030204" pitchFamily="34" charset="0"/>
                  <a:ea typeface="MS PGothic" panose="020B0600070205080204" pitchFamily="34" charset="-128"/>
                </a:defRPr>
              </a:lvl1pPr>
              <a:lvl2pPr marL="742950" indent="-285750" eaLnBrk="0" hangingPunct="0">
                <a:defRPr sz="7200">
                  <a:solidFill>
                    <a:schemeClr val="tx1"/>
                  </a:solidFill>
                  <a:latin typeface="Calibri" panose="020F0502020204030204" pitchFamily="34" charset="0"/>
                  <a:ea typeface="MS PGothic" panose="020B0600070205080204" pitchFamily="34" charset="-128"/>
                </a:defRPr>
              </a:lvl2pPr>
              <a:lvl3pPr marL="1143000" indent="-228600" eaLnBrk="0" hangingPunct="0">
                <a:defRPr sz="7200">
                  <a:solidFill>
                    <a:schemeClr val="tx1"/>
                  </a:solidFill>
                  <a:latin typeface="Calibri" panose="020F0502020204030204" pitchFamily="34" charset="0"/>
                  <a:ea typeface="MS PGothic" panose="020B0600070205080204" pitchFamily="34" charset="-128"/>
                </a:defRPr>
              </a:lvl3pPr>
              <a:lvl4pPr marL="1600200" indent="-228600" eaLnBrk="0" hangingPunct="0">
                <a:defRPr sz="7200">
                  <a:solidFill>
                    <a:schemeClr val="tx1"/>
                  </a:solidFill>
                  <a:latin typeface="Calibri" panose="020F0502020204030204" pitchFamily="34" charset="0"/>
                  <a:ea typeface="MS PGothic" panose="020B0600070205080204" pitchFamily="34" charset="-128"/>
                </a:defRPr>
              </a:lvl4pPr>
              <a:lvl5pPr marL="2057400" indent="-228600" eaLnBrk="0" hangingPunct="0">
                <a:defRPr sz="7200">
                  <a:solidFill>
                    <a:schemeClr val="tx1"/>
                  </a:solidFill>
                  <a:latin typeface="Calibri" panose="020F0502020204030204" pitchFamily="34" charset="0"/>
                  <a:ea typeface="MS PGothic" panose="020B0600070205080204" pitchFamily="34" charset="-128"/>
                </a:defRPr>
              </a:lvl5pPr>
              <a:lvl6pPr marL="25146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6pPr>
              <a:lvl7pPr marL="29718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7pPr>
              <a:lvl8pPr marL="34290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8pPr>
              <a:lvl9pPr marL="38862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800" dirty="0">
                  <a:latin typeface="URWGroteskBol" charset="0"/>
                </a:rPr>
                <a:t>UNL UCARE program</a:t>
              </a:r>
            </a:p>
            <a:p>
              <a:pPr eaLnBrk="1" hangingPunct="1"/>
              <a:r>
                <a:rPr lang="en-US" altLang="en-US" sz="2800" dirty="0">
                  <a:latin typeface="URWGroteskBol" charset="0"/>
                </a:rPr>
                <a:t>UNL HERPETOLOGY Lab. &amp; Dennis Ferraro</a:t>
              </a:r>
            </a:p>
            <a:p>
              <a:pPr eaLnBrk="1" hangingPunct="1"/>
              <a:r>
                <a:rPr lang="en-US" altLang="en-US" sz="2800" dirty="0">
                  <a:latin typeface="URWGroteskBol" charset="0"/>
                </a:rPr>
                <a:t>UNL IACUC</a:t>
              </a:r>
            </a:p>
            <a:p>
              <a:pPr eaLnBrk="1" hangingPunct="1"/>
              <a:r>
                <a:rPr lang="en-US" altLang="en-US" sz="2800" dirty="0">
                  <a:latin typeface="URWGroteskBol" charset="0"/>
                </a:rPr>
                <a:t>Mr. Chris </a:t>
              </a:r>
              <a:r>
                <a:rPr lang="en-US" altLang="en-US" sz="2800" dirty="0" err="1">
                  <a:latin typeface="URWGroteskBol" charset="0"/>
                </a:rPr>
                <a:t>Vissar</a:t>
              </a:r>
              <a:endParaRPr lang="en-US" altLang="en-US" sz="2800" dirty="0">
                <a:latin typeface="URWGroteskBol" charset="0"/>
              </a:endParaRPr>
            </a:p>
          </p:txBody>
        </p:sp>
      </p:grpSp>
      <p:sp>
        <p:nvSpPr>
          <p:cNvPr id="7" name="Rounded Rectangle 6"/>
          <p:cNvSpPr>
            <a:spLocks noChangeArrowheads="1"/>
          </p:cNvSpPr>
          <p:nvPr/>
        </p:nvSpPr>
        <p:spPr bwMode="auto">
          <a:xfrm>
            <a:off x="349250" y="12995276"/>
            <a:ext cx="11029950" cy="1093787"/>
          </a:xfrm>
          <a:prstGeom prst="roundRect">
            <a:avLst>
              <a:gd name="adj" fmla="val 16667"/>
            </a:avLst>
          </a:prstGeom>
          <a:solidFill>
            <a:srgbClr val="BA0D2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nchorCtr="1"/>
          <a:lstStyle/>
          <a:p>
            <a:pPr algn="ctr" defTabSz="2194560" fontAlgn="auto">
              <a:spcBef>
                <a:spcPts val="0"/>
              </a:spcBef>
              <a:spcAft>
                <a:spcPts val="0"/>
              </a:spcAft>
              <a:defRPr/>
            </a:pPr>
            <a:r>
              <a:rPr lang="en-US" sz="4400" dirty="0">
                <a:solidFill>
                  <a:schemeClr val="lt1"/>
                </a:solidFill>
                <a:latin typeface="URWGroteskWidMed" pitchFamily="50" charset="0"/>
                <a:ea typeface="+mn-ea"/>
                <a:cs typeface="URWGroteskBol"/>
              </a:rPr>
              <a:t>Methods </a:t>
            </a:r>
          </a:p>
        </p:txBody>
      </p:sp>
      <p:sp>
        <p:nvSpPr>
          <p:cNvPr id="3077" name="TextBox 14"/>
          <p:cNvSpPr txBox="1">
            <a:spLocks noChangeArrowheads="1"/>
          </p:cNvSpPr>
          <p:nvPr/>
        </p:nvSpPr>
        <p:spPr bwMode="auto">
          <a:xfrm>
            <a:off x="654050" y="14185329"/>
            <a:ext cx="10420350" cy="420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tIns="274320">
            <a:spAutoFit/>
          </a:bodyPr>
          <a:lstStyle>
            <a:lvl1pPr eaLnBrk="0" hangingPunct="0">
              <a:defRPr sz="7200">
                <a:solidFill>
                  <a:schemeClr val="tx1"/>
                </a:solidFill>
                <a:latin typeface="Calibri" panose="020F0502020204030204" pitchFamily="34" charset="0"/>
                <a:ea typeface="MS PGothic" panose="020B0600070205080204" pitchFamily="34" charset="-128"/>
              </a:defRPr>
            </a:lvl1pPr>
            <a:lvl2pPr marL="742950" indent="-285750" eaLnBrk="0" hangingPunct="0">
              <a:defRPr sz="7200">
                <a:solidFill>
                  <a:schemeClr val="tx1"/>
                </a:solidFill>
                <a:latin typeface="Calibri" panose="020F0502020204030204" pitchFamily="34" charset="0"/>
                <a:ea typeface="MS PGothic" panose="020B0600070205080204" pitchFamily="34" charset="-128"/>
              </a:defRPr>
            </a:lvl2pPr>
            <a:lvl3pPr marL="1143000" indent="-228600" eaLnBrk="0" hangingPunct="0">
              <a:defRPr sz="7200">
                <a:solidFill>
                  <a:schemeClr val="tx1"/>
                </a:solidFill>
                <a:latin typeface="Calibri" panose="020F0502020204030204" pitchFamily="34" charset="0"/>
                <a:ea typeface="MS PGothic" panose="020B0600070205080204" pitchFamily="34" charset="-128"/>
              </a:defRPr>
            </a:lvl3pPr>
            <a:lvl4pPr marL="1600200" indent="-228600" eaLnBrk="0" hangingPunct="0">
              <a:defRPr sz="7200">
                <a:solidFill>
                  <a:schemeClr val="tx1"/>
                </a:solidFill>
                <a:latin typeface="Calibri" panose="020F0502020204030204" pitchFamily="34" charset="0"/>
                <a:ea typeface="MS PGothic" panose="020B0600070205080204" pitchFamily="34" charset="-128"/>
              </a:defRPr>
            </a:lvl4pPr>
            <a:lvl5pPr marL="2057400" indent="-228600" eaLnBrk="0" hangingPunct="0">
              <a:defRPr sz="7200">
                <a:solidFill>
                  <a:schemeClr val="tx1"/>
                </a:solidFill>
                <a:latin typeface="Calibri" panose="020F0502020204030204" pitchFamily="34" charset="0"/>
                <a:ea typeface="MS PGothic" panose="020B0600070205080204" pitchFamily="34" charset="-128"/>
              </a:defRPr>
            </a:lvl5pPr>
            <a:lvl6pPr marL="25146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6pPr>
            <a:lvl7pPr marL="29718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7pPr>
            <a:lvl8pPr marL="34290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8pPr>
            <a:lvl9pPr marL="38862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3600" dirty="0">
                <a:latin typeface="Helvetica" panose="020B0604020202020204" pitchFamily="34" charset="0"/>
              </a:rPr>
              <a:t>Initial trials used a simple T-maze, pictured above. Each side of the maze contained a different visual cue, rocks on one side and plants on the other. The turtles were fed on the same side of the maze each time. Once the turtles learned the maze, the cues  are changed to analyze how these changes affect their ability to navigate the maze. </a:t>
            </a:r>
          </a:p>
        </p:txBody>
      </p:sp>
      <p:pic>
        <p:nvPicPr>
          <p:cNvPr id="3078"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32080" y="19335366"/>
            <a:ext cx="9220063" cy="6165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9"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8141081" y="2383919"/>
            <a:ext cx="5317119" cy="8406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ounded Rectangle 14"/>
          <p:cNvSpPr>
            <a:spLocks noChangeArrowheads="1"/>
          </p:cNvSpPr>
          <p:nvPr/>
        </p:nvSpPr>
        <p:spPr bwMode="auto">
          <a:xfrm>
            <a:off x="25627565" y="9605730"/>
            <a:ext cx="10344150" cy="1046162"/>
          </a:xfrm>
          <a:prstGeom prst="roundRect">
            <a:avLst>
              <a:gd name="adj" fmla="val 16667"/>
            </a:avLst>
          </a:prstGeom>
          <a:solidFill>
            <a:srgbClr val="BA0D2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nchorCtr="1"/>
          <a:lstStyle/>
          <a:p>
            <a:pPr algn="ctr" defTabSz="2194560" fontAlgn="auto">
              <a:spcBef>
                <a:spcPts val="0"/>
              </a:spcBef>
              <a:spcAft>
                <a:spcPts val="0"/>
              </a:spcAft>
              <a:defRPr/>
            </a:pPr>
            <a:r>
              <a:rPr lang="en-US" sz="4400" dirty="0">
                <a:solidFill>
                  <a:schemeClr val="lt1"/>
                </a:solidFill>
                <a:latin typeface="URWGroteskWidMed" pitchFamily="50" charset="0"/>
                <a:ea typeface="+mn-ea"/>
                <a:cs typeface="URWGroteskBol"/>
              </a:rPr>
              <a:t>Observational Results   </a:t>
            </a:r>
          </a:p>
        </p:txBody>
      </p:sp>
      <p:sp>
        <p:nvSpPr>
          <p:cNvPr id="17" name="Rounded Rectangle 16"/>
          <p:cNvSpPr>
            <a:spLocks noChangeArrowheads="1"/>
          </p:cNvSpPr>
          <p:nvPr/>
        </p:nvSpPr>
        <p:spPr bwMode="auto">
          <a:xfrm>
            <a:off x="654050" y="4321176"/>
            <a:ext cx="10155238" cy="1046162"/>
          </a:xfrm>
          <a:prstGeom prst="roundRect">
            <a:avLst>
              <a:gd name="adj" fmla="val 16667"/>
            </a:avLst>
          </a:prstGeom>
          <a:solidFill>
            <a:srgbClr val="BA0D2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nchorCtr="1"/>
          <a:lstStyle/>
          <a:p>
            <a:pPr algn="ctr" defTabSz="2194560" fontAlgn="auto">
              <a:spcBef>
                <a:spcPts val="0"/>
              </a:spcBef>
              <a:spcAft>
                <a:spcPts val="0"/>
              </a:spcAft>
              <a:defRPr/>
            </a:pPr>
            <a:r>
              <a:rPr lang="en-US" sz="4400" dirty="0">
                <a:solidFill>
                  <a:schemeClr val="lt1"/>
                </a:solidFill>
                <a:latin typeface="URWGroteskWidMed" pitchFamily="50" charset="0"/>
                <a:ea typeface="+mn-ea"/>
                <a:cs typeface="URWGroteskBol"/>
              </a:rPr>
              <a:t>Introduction </a:t>
            </a:r>
          </a:p>
        </p:txBody>
      </p:sp>
      <p:pic>
        <p:nvPicPr>
          <p:cNvPr id="3083" name="Picture 2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5654" y="19335366"/>
            <a:ext cx="9892030" cy="6182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4" name="TextBox 1"/>
          <p:cNvSpPr txBox="1">
            <a:spLocks noChangeArrowheads="1"/>
          </p:cNvSpPr>
          <p:nvPr/>
        </p:nvSpPr>
        <p:spPr bwMode="auto">
          <a:xfrm>
            <a:off x="654050" y="5598362"/>
            <a:ext cx="10420350" cy="8586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Calibri" panose="020F0502020204030204" pitchFamily="34" charset="0"/>
                <a:ea typeface="MS PGothic" panose="020B0600070205080204" pitchFamily="34" charset="-128"/>
              </a:defRPr>
            </a:lvl1pPr>
            <a:lvl2pPr marL="742950" indent="-285750" eaLnBrk="0" hangingPunct="0">
              <a:defRPr sz="7200">
                <a:solidFill>
                  <a:schemeClr val="tx1"/>
                </a:solidFill>
                <a:latin typeface="Calibri" panose="020F0502020204030204" pitchFamily="34" charset="0"/>
                <a:ea typeface="MS PGothic" panose="020B0600070205080204" pitchFamily="34" charset="-128"/>
              </a:defRPr>
            </a:lvl2pPr>
            <a:lvl3pPr marL="1143000" indent="-228600" eaLnBrk="0" hangingPunct="0">
              <a:defRPr sz="7200">
                <a:solidFill>
                  <a:schemeClr val="tx1"/>
                </a:solidFill>
                <a:latin typeface="Calibri" panose="020F0502020204030204" pitchFamily="34" charset="0"/>
                <a:ea typeface="MS PGothic" panose="020B0600070205080204" pitchFamily="34" charset="-128"/>
              </a:defRPr>
            </a:lvl3pPr>
            <a:lvl4pPr marL="1600200" indent="-228600" eaLnBrk="0" hangingPunct="0">
              <a:defRPr sz="7200">
                <a:solidFill>
                  <a:schemeClr val="tx1"/>
                </a:solidFill>
                <a:latin typeface="Calibri" panose="020F0502020204030204" pitchFamily="34" charset="0"/>
                <a:ea typeface="MS PGothic" panose="020B0600070205080204" pitchFamily="34" charset="-128"/>
              </a:defRPr>
            </a:lvl4pPr>
            <a:lvl5pPr marL="2057400" indent="-228600" eaLnBrk="0" hangingPunct="0">
              <a:defRPr sz="7200">
                <a:solidFill>
                  <a:schemeClr val="tx1"/>
                </a:solidFill>
                <a:latin typeface="Calibri" panose="020F0502020204030204" pitchFamily="34" charset="0"/>
                <a:ea typeface="MS PGothic" panose="020B0600070205080204" pitchFamily="34" charset="-128"/>
              </a:defRPr>
            </a:lvl5pPr>
            <a:lvl6pPr marL="25146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6pPr>
            <a:lvl7pPr marL="29718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7pPr>
            <a:lvl8pPr marL="34290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8pPr>
            <a:lvl9pPr marL="38862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9pPr>
          </a:lstStyle>
          <a:p>
            <a:pPr eaLnBrk="1" hangingPunct="1"/>
            <a:r>
              <a:rPr lang="en-AU" altLang="en-US" sz="3600" dirty="0">
                <a:latin typeface="Helvetica" panose="020B0604020202020204" pitchFamily="34" charset="0"/>
              </a:rPr>
              <a:t>In the field of wildlife research, cognitive studies are often overlooked. Physical characteristics such as diet and reproduction are considered more important than cognition. Recent studies show that cognition may be more important to conservation than once believed. Studying how turtles think and navigate their environment can have many implications on conservation decisions. </a:t>
            </a:r>
          </a:p>
          <a:p>
            <a:pPr eaLnBrk="1" hangingPunct="1"/>
            <a:r>
              <a:rPr lang="es-ES_tradnl" altLang="en-US" sz="3600" dirty="0" err="1">
                <a:latin typeface="Helvetica" panose="020B0604020202020204" pitchFamily="34" charset="0"/>
              </a:rPr>
              <a:t>The</a:t>
            </a:r>
            <a:r>
              <a:rPr lang="es-ES_tradnl" altLang="en-US" sz="3600" dirty="0">
                <a:latin typeface="Helvetica" panose="020B0604020202020204" pitchFamily="34" charset="0"/>
              </a:rPr>
              <a:t> </a:t>
            </a:r>
            <a:r>
              <a:rPr lang="es-ES_tradnl" altLang="en-US" sz="3600" b="1" dirty="0" err="1">
                <a:latin typeface="Helvetica" panose="020B0604020202020204" pitchFamily="34" charset="0"/>
              </a:rPr>
              <a:t>objective</a:t>
            </a:r>
            <a:r>
              <a:rPr lang="es-ES_tradnl" altLang="en-US" sz="3600" dirty="0">
                <a:latin typeface="Helvetica" panose="020B0604020202020204" pitchFamily="34" charset="0"/>
              </a:rPr>
              <a:t> of </a:t>
            </a:r>
            <a:r>
              <a:rPr lang="es-ES_tradnl" altLang="en-US" sz="3600" dirty="0" err="1">
                <a:latin typeface="Helvetica" panose="020B0604020202020204" pitchFamily="34" charset="0"/>
              </a:rPr>
              <a:t>this</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study</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was</a:t>
            </a:r>
            <a:r>
              <a:rPr lang="es-ES_tradnl" altLang="en-US" sz="3600" dirty="0">
                <a:latin typeface="Helvetica" panose="020B0604020202020204" pitchFamily="34" charset="0"/>
              </a:rPr>
              <a:t> to determine </a:t>
            </a:r>
            <a:r>
              <a:rPr lang="es-ES_tradnl" altLang="en-US" sz="3600" dirty="0" err="1">
                <a:latin typeface="Helvetica" panose="020B0604020202020204" pitchFamily="34" charset="0"/>
              </a:rPr>
              <a:t>what</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cues</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snapping</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turtles</a:t>
            </a:r>
            <a:r>
              <a:rPr lang="es-ES_tradnl" altLang="en-US" sz="3600" dirty="0">
                <a:latin typeface="Helvetica" panose="020B0604020202020204" pitchFamily="34" charset="0"/>
              </a:rPr>
              <a:t> use to </a:t>
            </a:r>
            <a:r>
              <a:rPr lang="es-ES_tradnl" altLang="en-US" sz="3600" dirty="0" err="1">
                <a:latin typeface="Helvetica" panose="020B0604020202020204" pitchFamily="34" charset="0"/>
              </a:rPr>
              <a:t>navigate</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their</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environment</a:t>
            </a:r>
            <a:r>
              <a:rPr lang="es-ES_tradnl" altLang="en-US" sz="3600" dirty="0">
                <a:latin typeface="Helvetica" panose="020B0604020202020204" pitchFamily="34" charset="0"/>
              </a:rPr>
              <a:t> and </a:t>
            </a:r>
            <a:r>
              <a:rPr lang="es-ES_tradnl" altLang="en-US" sz="3600" dirty="0" err="1">
                <a:latin typeface="Helvetica" panose="020B0604020202020204" pitchFamily="34" charset="0"/>
              </a:rPr>
              <a:t>find</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resources</a:t>
            </a:r>
            <a:r>
              <a:rPr lang="es-ES_tradnl" altLang="en-US" sz="3600" dirty="0">
                <a:latin typeface="Helvetica" panose="020B0604020202020204" pitchFamily="34" charset="0"/>
              </a:rPr>
              <a:t>. </a:t>
            </a:r>
          </a:p>
          <a:p>
            <a:pPr eaLnBrk="1" hangingPunct="1"/>
            <a:endParaRPr lang="en-AU" altLang="en-US" sz="6000" dirty="0">
              <a:latin typeface="Helvetica" panose="020B0604020202020204" pitchFamily="34" charset="0"/>
            </a:endParaRPr>
          </a:p>
          <a:p>
            <a:pPr eaLnBrk="1" hangingPunct="1"/>
            <a:r>
              <a:rPr lang="en-AU" altLang="en-US" sz="6000" dirty="0">
                <a:latin typeface="Helvetica" panose="020B0604020202020204" pitchFamily="34" charset="0"/>
              </a:rPr>
              <a:t> </a:t>
            </a:r>
          </a:p>
        </p:txBody>
      </p:sp>
      <p:sp>
        <p:nvSpPr>
          <p:cNvPr id="3086" name="TextBox 3"/>
          <p:cNvSpPr txBox="1">
            <a:spLocks noChangeArrowheads="1"/>
          </p:cNvSpPr>
          <p:nvPr/>
        </p:nvSpPr>
        <p:spPr bwMode="auto">
          <a:xfrm>
            <a:off x="1524000" y="26296938"/>
            <a:ext cx="7823200"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Calibri" panose="020F0502020204030204" pitchFamily="34" charset="0"/>
                <a:ea typeface="MS PGothic" panose="020B0600070205080204" pitchFamily="34" charset="-128"/>
              </a:defRPr>
            </a:lvl1pPr>
            <a:lvl2pPr marL="742950" indent="-285750" eaLnBrk="0" hangingPunct="0">
              <a:defRPr sz="7200">
                <a:solidFill>
                  <a:schemeClr val="tx1"/>
                </a:solidFill>
                <a:latin typeface="Calibri" panose="020F0502020204030204" pitchFamily="34" charset="0"/>
                <a:ea typeface="MS PGothic" panose="020B0600070205080204" pitchFamily="34" charset="-128"/>
              </a:defRPr>
            </a:lvl2pPr>
            <a:lvl3pPr marL="1143000" indent="-228600" eaLnBrk="0" hangingPunct="0">
              <a:defRPr sz="7200">
                <a:solidFill>
                  <a:schemeClr val="tx1"/>
                </a:solidFill>
                <a:latin typeface="Calibri" panose="020F0502020204030204" pitchFamily="34" charset="0"/>
                <a:ea typeface="MS PGothic" panose="020B0600070205080204" pitchFamily="34" charset="-128"/>
              </a:defRPr>
            </a:lvl3pPr>
            <a:lvl4pPr marL="1600200" indent="-228600" eaLnBrk="0" hangingPunct="0">
              <a:defRPr sz="7200">
                <a:solidFill>
                  <a:schemeClr val="tx1"/>
                </a:solidFill>
                <a:latin typeface="Calibri" panose="020F0502020204030204" pitchFamily="34" charset="0"/>
                <a:ea typeface="MS PGothic" panose="020B0600070205080204" pitchFamily="34" charset="-128"/>
              </a:defRPr>
            </a:lvl4pPr>
            <a:lvl5pPr marL="2057400" indent="-228600" eaLnBrk="0" hangingPunct="0">
              <a:defRPr sz="7200">
                <a:solidFill>
                  <a:schemeClr val="tx1"/>
                </a:solidFill>
                <a:latin typeface="Calibri" panose="020F0502020204030204" pitchFamily="34" charset="0"/>
                <a:ea typeface="MS PGothic" panose="020B0600070205080204" pitchFamily="34" charset="-128"/>
              </a:defRPr>
            </a:lvl5pPr>
            <a:lvl6pPr marL="25146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6pPr>
            <a:lvl7pPr marL="29718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7pPr>
            <a:lvl8pPr marL="34290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8pPr>
            <a:lvl9pPr marL="38862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n-US" sz="5400">
                <a:solidFill>
                  <a:srgbClr val="FFFFFF"/>
                </a:solidFill>
              </a:rPr>
              <a:t>UCARE</a:t>
            </a:r>
          </a:p>
        </p:txBody>
      </p:sp>
      <p:sp>
        <p:nvSpPr>
          <p:cNvPr id="3088" name="TextBox 11"/>
          <p:cNvSpPr txBox="1">
            <a:spLocks noChangeArrowheads="1"/>
          </p:cNvSpPr>
          <p:nvPr/>
        </p:nvSpPr>
        <p:spPr bwMode="auto">
          <a:xfrm>
            <a:off x="25627565" y="10792947"/>
            <a:ext cx="10125075" cy="5078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7200">
                <a:solidFill>
                  <a:schemeClr val="tx1"/>
                </a:solidFill>
                <a:latin typeface="Calibri" panose="020F0502020204030204" pitchFamily="34" charset="0"/>
                <a:ea typeface="MS PGothic" panose="020B0600070205080204" pitchFamily="34" charset="-128"/>
              </a:defRPr>
            </a:lvl1pPr>
            <a:lvl2pPr marL="742950" indent="-285750" eaLnBrk="0" hangingPunct="0">
              <a:defRPr sz="7200">
                <a:solidFill>
                  <a:schemeClr val="tx1"/>
                </a:solidFill>
                <a:latin typeface="Calibri" panose="020F0502020204030204" pitchFamily="34" charset="0"/>
                <a:ea typeface="MS PGothic" panose="020B0600070205080204" pitchFamily="34" charset="-128"/>
              </a:defRPr>
            </a:lvl2pPr>
            <a:lvl3pPr marL="1143000" indent="-228600" eaLnBrk="0" hangingPunct="0">
              <a:defRPr sz="7200">
                <a:solidFill>
                  <a:schemeClr val="tx1"/>
                </a:solidFill>
                <a:latin typeface="Calibri" panose="020F0502020204030204" pitchFamily="34" charset="0"/>
                <a:ea typeface="MS PGothic" panose="020B0600070205080204" pitchFamily="34" charset="-128"/>
              </a:defRPr>
            </a:lvl3pPr>
            <a:lvl4pPr marL="1600200" indent="-228600" eaLnBrk="0" hangingPunct="0">
              <a:defRPr sz="7200">
                <a:solidFill>
                  <a:schemeClr val="tx1"/>
                </a:solidFill>
                <a:latin typeface="Calibri" panose="020F0502020204030204" pitchFamily="34" charset="0"/>
                <a:ea typeface="MS PGothic" panose="020B0600070205080204" pitchFamily="34" charset="-128"/>
              </a:defRPr>
            </a:lvl4pPr>
            <a:lvl5pPr marL="2057400" indent="-228600" eaLnBrk="0" hangingPunct="0">
              <a:defRPr sz="7200">
                <a:solidFill>
                  <a:schemeClr val="tx1"/>
                </a:solidFill>
                <a:latin typeface="Calibri" panose="020F0502020204030204" pitchFamily="34" charset="0"/>
                <a:ea typeface="MS PGothic" panose="020B0600070205080204" pitchFamily="34" charset="-128"/>
              </a:defRPr>
            </a:lvl5pPr>
            <a:lvl6pPr marL="25146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6pPr>
            <a:lvl7pPr marL="29718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7pPr>
            <a:lvl8pPr marL="34290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8pPr>
            <a:lvl9pPr marL="3886200" indent="-228600" defTabSz="1828800" eaLnBrk="0" fontAlgn="base" hangingPunct="0">
              <a:spcBef>
                <a:spcPct val="0"/>
              </a:spcBef>
              <a:spcAft>
                <a:spcPct val="0"/>
              </a:spcAft>
              <a:defRPr sz="72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n-US" sz="3600" dirty="0" err="1">
                <a:latin typeface="Helvetica" panose="020B0604020202020204" pitchFamily="34" charset="0"/>
              </a:rPr>
              <a:t>Results</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while</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contrary</a:t>
            </a:r>
            <a:r>
              <a:rPr lang="es-ES_tradnl" altLang="en-US" sz="3600" dirty="0">
                <a:latin typeface="Helvetica" panose="020B0604020202020204" pitchFamily="34" charset="0"/>
              </a:rPr>
              <a:t> to </a:t>
            </a:r>
            <a:r>
              <a:rPr lang="es-ES_tradnl" altLang="en-US" sz="3600" dirty="0" err="1">
                <a:latin typeface="Helvetica" panose="020B0604020202020204" pitchFamily="34" charset="0"/>
              </a:rPr>
              <a:t>objective</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furnished</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many</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interesting</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observations</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that</a:t>
            </a:r>
            <a:r>
              <a:rPr lang="es-ES_tradnl" altLang="en-US" sz="3600" dirty="0">
                <a:latin typeface="Helvetica" panose="020B0604020202020204" pitchFamily="34" charset="0"/>
              </a:rPr>
              <a:t> warrant </a:t>
            </a:r>
            <a:r>
              <a:rPr lang="es-ES_tradnl" altLang="en-US" sz="3600" dirty="0" err="1">
                <a:latin typeface="Helvetica" panose="020B0604020202020204" pitchFamily="34" charset="0"/>
              </a:rPr>
              <a:t>further</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study</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The</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turtles</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seemed</a:t>
            </a:r>
            <a:r>
              <a:rPr lang="es-ES_tradnl" altLang="en-US" sz="3600" dirty="0">
                <a:latin typeface="Helvetica" panose="020B0604020202020204" pitchFamily="34" charset="0"/>
              </a:rPr>
              <a:t> to </a:t>
            </a:r>
            <a:r>
              <a:rPr lang="es-ES_tradnl" altLang="en-US" sz="3600" dirty="0" err="1">
                <a:latin typeface="Helvetica" panose="020B0604020202020204" pitchFamily="34" charset="0"/>
              </a:rPr>
              <a:t>recognize</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my</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hand</a:t>
            </a:r>
            <a:r>
              <a:rPr lang="es-ES_tradnl" altLang="en-US" sz="3600" dirty="0">
                <a:latin typeface="Helvetica" panose="020B0604020202020204" pitchFamily="34" charset="0"/>
              </a:rPr>
              <a:t> and </a:t>
            </a:r>
            <a:r>
              <a:rPr lang="es-ES_tradnl" altLang="en-US" sz="3600" dirty="0" err="1">
                <a:latin typeface="Helvetica" panose="020B0604020202020204" pitchFamily="34" charset="0"/>
              </a:rPr>
              <a:t>the</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forceps</a:t>
            </a:r>
            <a:r>
              <a:rPr lang="es-ES_tradnl" altLang="en-US" sz="3600" dirty="0">
                <a:latin typeface="Helvetica" panose="020B0604020202020204" pitchFamily="34" charset="0"/>
              </a:rPr>
              <a:t>  more </a:t>
            </a:r>
            <a:r>
              <a:rPr lang="es-ES_tradnl" altLang="en-US" sz="3600" dirty="0" err="1">
                <a:latin typeface="Helvetica" panose="020B0604020202020204" pitchFamily="34" charset="0"/>
              </a:rPr>
              <a:t>than</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any</a:t>
            </a:r>
            <a:r>
              <a:rPr lang="es-ES_tradnl" altLang="en-US" sz="3600" dirty="0">
                <a:latin typeface="Helvetica" panose="020B0604020202020204" pitchFamily="34" charset="0"/>
              </a:rPr>
              <a:t> particular </a:t>
            </a:r>
            <a:r>
              <a:rPr lang="es-ES_tradnl" altLang="en-US" sz="3600" dirty="0" err="1">
                <a:latin typeface="Helvetica" panose="020B0604020202020204" pitchFamily="34" charset="0"/>
              </a:rPr>
              <a:t>location</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for</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their</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food</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This</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caused</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problems</a:t>
            </a:r>
            <a:r>
              <a:rPr lang="es-ES_tradnl" altLang="en-US" sz="3600" dirty="0">
                <a:latin typeface="Helvetica" panose="020B0604020202020204" pitchFamily="34" charset="0"/>
              </a:rPr>
              <a:t> in </a:t>
            </a:r>
            <a:r>
              <a:rPr lang="es-ES_tradnl" altLang="en-US" sz="3600" dirty="0" err="1">
                <a:latin typeface="Helvetica" panose="020B0604020202020204" pitchFamily="34" charset="0"/>
              </a:rPr>
              <a:t>studying</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spacial</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cognition</a:t>
            </a:r>
            <a:r>
              <a:rPr lang="es-ES_tradnl" altLang="en-US" sz="3600" dirty="0">
                <a:latin typeface="Helvetica" panose="020B0604020202020204" pitchFamily="34" charset="0"/>
              </a:rPr>
              <a:t> as </a:t>
            </a:r>
            <a:r>
              <a:rPr lang="es-ES_tradnl" altLang="en-US" sz="3600" dirty="0" err="1">
                <a:latin typeface="Helvetica" panose="020B0604020202020204" pitchFamily="34" charset="0"/>
              </a:rPr>
              <a:t>they</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wanted</a:t>
            </a:r>
            <a:r>
              <a:rPr lang="es-ES_tradnl" altLang="en-US" sz="3600" dirty="0">
                <a:latin typeface="Helvetica" panose="020B0604020202020204" pitchFamily="34" charset="0"/>
              </a:rPr>
              <a:t> to </a:t>
            </a:r>
            <a:r>
              <a:rPr lang="es-ES_tradnl" altLang="en-US" sz="3600" dirty="0" err="1">
                <a:latin typeface="Helvetica" panose="020B0604020202020204" pitchFamily="34" charset="0"/>
              </a:rPr>
              <a:t>follow</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my</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movements</a:t>
            </a:r>
            <a:r>
              <a:rPr lang="es-ES_tradnl" altLang="en-US" sz="3600" dirty="0">
                <a:latin typeface="Helvetica" panose="020B0604020202020204" pitchFamily="34" charset="0"/>
              </a:rPr>
              <a:t> as </a:t>
            </a:r>
            <a:r>
              <a:rPr lang="es-ES_tradnl" altLang="en-US" sz="3600" dirty="0" err="1">
                <a:latin typeface="Helvetica" panose="020B0604020202020204" pitchFamily="34" charset="0"/>
              </a:rPr>
              <a:t>opposed</a:t>
            </a:r>
            <a:r>
              <a:rPr lang="es-ES_tradnl" altLang="en-US" sz="3600" dirty="0">
                <a:latin typeface="Helvetica" panose="020B0604020202020204" pitchFamily="34" charset="0"/>
              </a:rPr>
              <a:t> to </a:t>
            </a:r>
            <a:r>
              <a:rPr lang="es-ES_tradnl" altLang="en-US" sz="3600" dirty="0" err="1">
                <a:latin typeface="Helvetica" panose="020B0604020202020204" pitchFamily="34" charset="0"/>
              </a:rPr>
              <a:t>searching</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out</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their</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food</a:t>
            </a:r>
            <a:r>
              <a:rPr lang="es-ES_tradnl" altLang="en-US" sz="3600" dirty="0">
                <a:latin typeface="Helvetica" panose="020B0604020202020204" pitchFamily="34" charset="0"/>
              </a:rPr>
              <a:t> and </a:t>
            </a:r>
            <a:r>
              <a:rPr lang="es-ES_tradnl" altLang="en-US" sz="3600" dirty="0" err="1">
                <a:latin typeface="Helvetica" panose="020B0604020202020204" pitchFamily="34" charset="0"/>
              </a:rPr>
              <a:t>learning</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the</a:t>
            </a:r>
            <a:r>
              <a:rPr lang="es-ES_tradnl" altLang="en-US" sz="3600" dirty="0">
                <a:latin typeface="Helvetica" panose="020B0604020202020204" pitchFamily="34" charset="0"/>
              </a:rPr>
              <a:t> </a:t>
            </a:r>
            <a:r>
              <a:rPr lang="es-ES_tradnl" altLang="en-US" sz="3600" dirty="0" err="1">
                <a:latin typeface="Helvetica" panose="020B0604020202020204" pitchFamily="34" charset="0"/>
              </a:rPr>
              <a:t>environment</a:t>
            </a:r>
            <a:r>
              <a:rPr lang="es-ES_tradnl" altLang="en-US" sz="3600" dirty="0">
                <a:latin typeface="Helvetica" panose="020B0604020202020204" pitchFamily="34" charset="0"/>
              </a:rPr>
              <a:t>.   </a:t>
            </a:r>
          </a:p>
        </p:txBody>
      </p:sp>
      <p:sp>
        <p:nvSpPr>
          <p:cNvPr id="2" name="TextBox 1"/>
          <p:cNvSpPr txBox="1"/>
          <p:nvPr/>
        </p:nvSpPr>
        <p:spPr>
          <a:xfrm>
            <a:off x="12440761" y="13212884"/>
            <a:ext cx="10546080" cy="5632311"/>
          </a:xfrm>
          <a:prstGeom prst="rect">
            <a:avLst/>
          </a:prstGeom>
          <a:noFill/>
        </p:spPr>
        <p:txBody>
          <a:bodyPr wrap="square" rtlCol="0">
            <a:spAutoFit/>
          </a:bodyPr>
          <a:lstStyle/>
          <a:p>
            <a:r>
              <a:rPr lang="en-US" altLang="en-US" sz="4000" dirty="0">
                <a:latin typeface="Helvetica" panose="020B0604020202020204" pitchFamily="34" charset="0"/>
              </a:rPr>
              <a:t>The second series of trials used a grid system, pictured on the right. The turtles were fed in the same location on the grid each time. Once they learned where to find the food in the tank, changing the cues within the environment. Determination of whether or not the subjects were using this visual cues to navigate their environment. </a:t>
            </a:r>
          </a:p>
          <a:p>
            <a:endParaRPr lang="en-US" sz="4000" dirty="0"/>
          </a:p>
        </p:txBody>
      </p:sp>
      <p:sp>
        <p:nvSpPr>
          <p:cNvPr id="21" name="Rounded Rectangle 20"/>
          <p:cNvSpPr>
            <a:spLocks noChangeArrowheads="1"/>
          </p:cNvSpPr>
          <p:nvPr/>
        </p:nvSpPr>
        <p:spPr bwMode="auto">
          <a:xfrm>
            <a:off x="25764182" y="16195210"/>
            <a:ext cx="10344150" cy="1046162"/>
          </a:xfrm>
          <a:prstGeom prst="roundRect">
            <a:avLst>
              <a:gd name="adj" fmla="val 16667"/>
            </a:avLst>
          </a:prstGeom>
          <a:solidFill>
            <a:srgbClr val="BA0D2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nchorCtr="1"/>
          <a:lstStyle/>
          <a:p>
            <a:pPr algn="ctr" defTabSz="2194560" fontAlgn="auto">
              <a:spcBef>
                <a:spcPts val="0"/>
              </a:spcBef>
              <a:spcAft>
                <a:spcPts val="0"/>
              </a:spcAft>
              <a:defRPr/>
            </a:pPr>
            <a:r>
              <a:rPr lang="en-US" sz="4400" dirty="0">
                <a:solidFill>
                  <a:schemeClr val="lt1"/>
                </a:solidFill>
                <a:latin typeface="URWGroteskWidMed" pitchFamily="50" charset="0"/>
                <a:ea typeface="+mn-ea"/>
                <a:cs typeface="URWGroteskBol"/>
              </a:rPr>
              <a:t>Discussion    </a:t>
            </a:r>
          </a:p>
        </p:txBody>
      </p:sp>
      <p:sp>
        <p:nvSpPr>
          <p:cNvPr id="8" name="TextBox 7"/>
          <p:cNvSpPr txBox="1"/>
          <p:nvPr/>
        </p:nvSpPr>
        <p:spPr>
          <a:xfrm>
            <a:off x="25764182" y="17362842"/>
            <a:ext cx="9975446" cy="4524316"/>
          </a:xfrm>
          <a:prstGeom prst="rect">
            <a:avLst/>
          </a:prstGeom>
          <a:noFill/>
        </p:spPr>
        <p:txBody>
          <a:bodyPr wrap="square" rtlCol="0">
            <a:spAutoFit/>
          </a:bodyPr>
          <a:lstStyle/>
          <a:p>
            <a:r>
              <a:rPr lang="es-ES_tradnl" sz="3600" dirty="0" err="1">
                <a:latin typeface="Helvetica"/>
                <a:cs typeface="Helvetica"/>
              </a:rPr>
              <a:t>While</a:t>
            </a:r>
            <a:r>
              <a:rPr lang="es-ES_tradnl" sz="3600" dirty="0">
                <a:latin typeface="Helvetica"/>
                <a:cs typeface="Helvetica"/>
              </a:rPr>
              <a:t> </a:t>
            </a:r>
            <a:r>
              <a:rPr lang="es-ES_tradnl" sz="3600" dirty="0" err="1">
                <a:latin typeface="Helvetica"/>
                <a:cs typeface="Helvetica"/>
              </a:rPr>
              <a:t>the</a:t>
            </a:r>
            <a:r>
              <a:rPr lang="es-ES_tradnl" sz="3600" dirty="0">
                <a:latin typeface="Helvetica"/>
                <a:cs typeface="Helvetica"/>
              </a:rPr>
              <a:t> </a:t>
            </a:r>
            <a:r>
              <a:rPr lang="es-ES_tradnl" sz="3600" dirty="0" err="1">
                <a:latin typeface="Helvetica"/>
                <a:cs typeface="Helvetica"/>
              </a:rPr>
              <a:t>objective</a:t>
            </a:r>
            <a:r>
              <a:rPr lang="es-ES_tradnl" sz="3600" dirty="0">
                <a:latin typeface="Helvetica"/>
                <a:cs typeface="Helvetica"/>
              </a:rPr>
              <a:t> of </a:t>
            </a:r>
            <a:r>
              <a:rPr lang="es-ES_tradnl" sz="3600" dirty="0" err="1">
                <a:latin typeface="Helvetica"/>
                <a:cs typeface="Helvetica"/>
              </a:rPr>
              <a:t>the</a:t>
            </a:r>
            <a:r>
              <a:rPr lang="es-ES_tradnl" sz="3600" dirty="0">
                <a:latin typeface="Helvetica"/>
                <a:cs typeface="Helvetica"/>
              </a:rPr>
              <a:t> </a:t>
            </a:r>
            <a:r>
              <a:rPr lang="es-ES_tradnl" sz="3600" dirty="0" err="1">
                <a:latin typeface="Helvetica"/>
                <a:cs typeface="Helvetica"/>
              </a:rPr>
              <a:t>study</a:t>
            </a:r>
            <a:r>
              <a:rPr lang="es-ES_tradnl" sz="3600" dirty="0">
                <a:latin typeface="Helvetica"/>
                <a:cs typeface="Helvetica"/>
              </a:rPr>
              <a:t> </a:t>
            </a:r>
            <a:r>
              <a:rPr lang="es-ES_tradnl" sz="3600" dirty="0" err="1">
                <a:latin typeface="Helvetica"/>
                <a:cs typeface="Helvetica"/>
              </a:rPr>
              <a:t>was</a:t>
            </a:r>
            <a:r>
              <a:rPr lang="es-ES_tradnl" sz="3600" dirty="0">
                <a:latin typeface="Helvetica"/>
                <a:cs typeface="Helvetica"/>
              </a:rPr>
              <a:t> </a:t>
            </a:r>
            <a:r>
              <a:rPr lang="es-ES_tradnl" sz="3600" dirty="0" err="1">
                <a:latin typeface="Helvetica"/>
                <a:cs typeface="Helvetica"/>
              </a:rPr>
              <a:t>not</a:t>
            </a:r>
            <a:r>
              <a:rPr lang="es-ES_tradnl" sz="3600" dirty="0">
                <a:latin typeface="Helvetica"/>
                <a:cs typeface="Helvetica"/>
              </a:rPr>
              <a:t> </a:t>
            </a:r>
            <a:r>
              <a:rPr lang="es-ES_tradnl" sz="3600" dirty="0" err="1">
                <a:latin typeface="Helvetica"/>
                <a:cs typeface="Helvetica"/>
              </a:rPr>
              <a:t>met</a:t>
            </a:r>
            <a:r>
              <a:rPr lang="es-ES_tradnl" sz="3600" dirty="0">
                <a:latin typeface="Helvetica"/>
                <a:cs typeface="Helvetica"/>
              </a:rPr>
              <a:t> </a:t>
            </a:r>
            <a:r>
              <a:rPr lang="es-ES_tradnl" sz="3600" dirty="0" err="1">
                <a:latin typeface="Helvetica"/>
                <a:cs typeface="Helvetica"/>
              </a:rPr>
              <a:t>during</a:t>
            </a:r>
            <a:r>
              <a:rPr lang="es-ES_tradnl" sz="3600" dirty="0">
                <a:latin typeface="Helvetica"/>
                <a:cs typeface="Helvetica"/>
              </a:rPr>
              <a:t> </a:t>
            </a:r>
            <a:r>
              <a:rPr lang="es-ES_tradnl" sz="3600" dirty="0" err="1">
                <a:latin typeface="Helvetica"/>
                <a:cs typeface="Helvetica"/>
              </a:rPr>
              <a:t>this</a:t>
            </a:r>
            <a:r>
              <a:rPr lang="es-ES_tradnl" sz="3600" dirty="0">
                <a:latin typeface="Helvetica"/>
                <a:cs typeface="Helvetica"/>
              </a:rPr>
              <a:t> </a:t>
            </a:r>
            <a:r>
              <a:rPr lang="es-ES_tradnl" sz="3600" dirty="0" err="1">
                <a:latin typeface="Helvetica"/>
                <a:cs typeface="Helvetica"/>
              </a:rPr>
              <a:t>study</a:t>
            </a:r>
            <a:r>
              <a:rPr lang="es-ES_tradnl" sz="3600" dirty="0">
                <a:latin typeface="Helvetica"/>
                <a:cs typeface="Helvetica"/>
              </a:rPr>
              <a:t> </a:t>
            </a:r>
            <a:r>
              <a:rPr lang="es-ES_tradnl" sz="3600" dirty="0" err="1">
                <a:latin typeface="Helvetica"/>
                <a:cs typeface="Helvetica"/>
              </a:rPr>
              <a:t>period</a:t>
            </a:r>
            <a:r>
              <a:rPr lang="es-ES_tradnl" sz="3600" dirty="0">
                <a:latin typeface="Helvetica"/>
                <a:cs typeface="Helvetica"/>
              </a:rPr>
              <a:t>, </a:t>
            </a:r>
            <a:r>
              <a:rPr lang="es-ES_tradnl" sz="3600" dirty="0" err="1">
                <a:latin typeface="Helvetica"/>
                <a:cs typeface="Helvetica"/>
              </a:rPr>
              <a:t>the</a:t>
            </a:r>
            <a:r>
              <a:rPr lang="es-ES_tradnl" sz="3600" dirty="0">
                <a:latin typeface="Helvetica"/>
                <a:cs typeface="Helvetica"/>
              </a:rPr>
              <a:t> time </a:t>
            </a:r>
            <a:r>
              <a:rPr lang="es-ES_tradnl" sz="3600" dirty="0" err="1">
                <a:latin typeface="Helvetica"/>
                <a:cs typeface="Helvetica"/>
              </a:rPr>
              <a:t>spent</a:t>
            </a:r>
            <a:r>
              <a:rPr lang="es-ES_tradnl" sz="3600" dirty="0">
                <a:latin typeface="Helvetica"/>
                <a:cs typeface="Helvetica"/>
              </a:rPr>
              <a:t> </a:t>
            </a:r>
            <a:r>
              <a:rPr lang="es-ES_tradnl" sz="3600" dirty="0" err="1">
                <a:latin typeface="Helvetica"/>
                <a:cs typeface="Helvetica"/>
              </a:rPr>
              <a:t>was</a:t>
            </a:r>
            <a:r>
              <a:rPr lang="es-ES_tradnl" sz="3600" dirty="0">
                <a:latin typeface="Helvetica"/>
                <a:cs typeface="Helvetica"/>
              </a:rPr>
              <a:t> </a:t>
            </a:r>
            <a:r>
              <a:rPr lang="es-ES_tradnl" sz="3600" dirty="0" err="1">
                <a:latin typeface="Helvetica"/>
                <a:cs typeface="Helvetica"/>
              </a:rPr>
              <a:t>by</a:t>
            </a:r>
            <a:r>
              <a:rPr lang="es-ES_tradnl" sz="3600" dirty="0">
                <a:latin typeface="Helvetica"/>
                <a:cs typeface="Helvetica"/>
              </a:rPr>
              <a:t> no </a:t>
            </a:r>
            <a:r>
              <a:rPr lang="es-ES_tradnl" sz="3600" dirty="0" err="1">
                <a:latin typeface="Helvetica"/>
                <a:cs typeface="Helvetica"/>
              </a:rPr>
              <a:t>means</a:t>
            </a:r>
            <a:r>
              <a:rPr lang="es-ES_tradnl" sz="3600" dirty="0">
                <a:latin typeface="Helvetica"/>
                <a:cs typeface="Helvetica"/>
              </a:rPr>
              <a:t> </a:t>
            </a:r>
            <a:r>
              <a:rPr lang="es-ES_tradnl" sz="3600" dirty="0" err="1">
                <a:latin typeface="Helvetica"/>
                <a:cs typeface="Helvetica"/>
              </a:rPr>
              <a:t>wasted</a:t>
            </a:r>
            <a:r>
              <a:rPr lang="es-ES_tradnl" sz="3600" dirty="0">
                <a:latin typeface="Helvetica"/>
                <a:cs typeface="Helvetica"/>
              </a:rPr>
              <a:t>. </a:t>
            </a:r>
            <a:r>
              <a:rPr lang="es-ES_tradnl" sz="3600" dirty="0" err="1">
                <a:latin typeface="Helvetica"/>
                <a:cs typeface="Helvetica"/>
              </a:rPr>
              <a:t>Traditional</a:t>
            </a:r>
            <a:r>
              <a:rPr lang="es-ES_tradnl" sz="3600" dirty="0">
                <a:latin typeface="Helvetica"/>
                <a:cs typeface="Helvetica"/>
              </a:rPr>
              <a:t> </a:t>
            </a:r>
            <a:r>
              <a:rPr lang="es-ES_tradnl" sz="3600" dirty="0" err="1">
                <a:latin typeface="Helvetica"/>
                <a:cs typeface="Helvetica"/>
              </a:rPr>
              <a:t>cognition</a:t>
            </a:r>
            <a:r>
              <a:rPr lang="es-ES_tradnl" sz="3600" dirty="0">
                <a:latin typeface="Helvetica"/>
                <a:cs typeface="Helvetica"/>
              </a:rPr>
              <a:t> </a:t>
            </a:r>
            <a:r>
              <a:rPr lang="es-ES_tradnl" sz="3600" dirty="0" err="1">
                <a:latin typeface="Helvetica"/>
                <a:cs typeface="Helvetica"/>
              </a:rPr>
              <a:t>tests</a:t>
            </a:r>
            <a:r>
              <a:rPr lang="es-ES_tradnl" sz="3600" dirty="0">
                <a:latin typeface="Helvetica"/>
                <a:cs typeface="Helvetica"/>
              </a:rPr>
              <a:t> </a:t>
            </a:r>
            <a:r>
              <a:rPr lang="es-ES_tradnl" sz="3600" dirty="0" err="1">
                <a:latin typeface="Helvetica"/>
                <a:cs typeface="Helvetica"/>
              </a:rPr>
              <a:t>such</a:t>
            </a:r>
            <a:r>
              <a:rPr lang="es-ES_tradnl" sz="3600" dirty="0">
                <a:latin typeface="Helvetica"/>
                <a:cs typeface="Helvetica"/>
              </a:rPr>
              <a:t> as </a:t>
            </a:r>
            <a:r>
              <a:rPr lang="es-ES_tradnl" sz="3600" dirty="0" err="1">
                <a:latin typeface="Helvetica"/>
                <a:cs typeface="Helvetica"/>
              </a:rPr>
              <a:t>mazes</a:t>
            </a:r>
            <a:r>
              <a:rPr lang="es-ES_tradnl" sz="3600" dirty="0">
                <a:latin typeface="Helvetica"/>
                <a:cs typeface="Helvetica"/>
              </a:rPr>
              <a:t> </a:t>
            </a:r>
            <a:r>
              <a:rPr lang="es-ES_tradnl" sz="3600" dirty="0" err="1">
                <a:latin typeface="Helvetica"/>
                <a:cs typeface="Helvetica"/>
              </a:rPr>
              <a:t>have</a:t>
            </a:r>
            <a:r>
              <a:rPr lang="es-ES_tradnl" sz="3600" dirty="0">
                <a:latin typeface="Helvetica"/>
                <a:cs typeface="Helvetica"/>
              </a:rPr>
              <a:t> </a:t>
            </a:r>
            <a:r>
              <a:rPr lang="es-ES_tradnl" sz="3600" dirty="0" err="1">
                <a:latin typeface="Helvetica"/>
                <a:cs typeface="Helvetica"/>
              </a:rPr>
              <a:t>been</a:t>
            </a:r>
            <a:r>
              <a:rPr lang="es-ES_tradnl" sz="3600" dirty="0">
                <a:latin typeface="Helvetica"/>
                <a:cs typeface="Helvetica"/>
              </a:rPr>
              <a:t> </a:t>
            </a:r>
            <a:r>
              <a:rPr lang="es-ES_tradnl" sz="3600" dirty="0" err="1">
                <a:latin typeface="Helvetica"/>
                <a:cs typeface="Helvetica"/>
              </a:rPr>
              <a:t>ruled</a:t>
            </a:r>
            <a:r>
              <a:rPr lang="es-ES_tradnl" sz="3600" dirty="0">
                <a:latin typeface="Helvetica"/>
                <a:cs typeface="Helvetica"/>
              </a:rPr>
              <a:t> </a:t>
            </a:r>
            <a:r>
              <a:rPr lang="es-ES_tradnl" sz="3600" dirty="0" err="1">
                <a:latin typeface="Helvetica"/>
                <a:cs typeface="Helvetica"/>
              </a:rPr>
              <a:t>out</a:t>
            </a:r>
            <a:r>
              <a:rPr lang="es-ES_tradnl" sz="3600" dirty="0">
                <a:latin typeface="Helvetica"/>
                <a:cs typeface="Helvetica"/>
              </a:rPr>
              <a:t>, and </a:t>
            </a:r>
            <a:r>
              <a:rPr lang="es-ES_tradnl" sz="3600" dirty="0" err="1">
                <a:latin typeface="Helvetica"/>
                <a:cs typeface="Helvetica"/>
              </a:rPr>
              <a:t>several</a:t>
            </a:r>
            <a:r>
              <a:rPr lang="es-ES_tradnl" sz="3600" dirty="0">
                <a:latin typeface="Helvetica"/>
                <a:cs typeface="Helvetica"/>
              </a:rPr>
              <a:t> new </a:t>
            </a:r>
            <a:r>
              <a:rPr lang="es-ES_tradnl" sz="3600" dirty="0" err="1">
                <a:latin typeface="Helvetica"/>
                <a:cs typeface="Helvetica"/>
              </a:rPr>
              <a:t>research</a:t>
            </a:r>
            <a:r>
              <a:rPr lang="es-ES_tradnl" sz="3600" dirty="0">
                <a:latin typeface="Helvetica"/>
                <a:cs typeface="Helvetica"/>
              </a:rPr>
              <a:t> </a:t>
            </a:r>
            <a:r>
              <a:rPr lang="es-ES_tradnl" sz="3600" dirty="0" err="1">
                <a:latin typeface="Helvetica"/>
                <a:cs typeface="Helvetica"/>
              </a:rPr>
              <a:t>questions</a:t>
            </a:r>
            <a:r>
              <a:rPr lang="es-ES_tradnl" sz="3600" dirty="0">
                <a:latin typeface="Helvetica"/>
                <a:cs typeface="Helvetica"/>
              </a:rPr>
              <a:t> </a:t>
            </a:r>
            <a:r>
              <a:rPr lang="es-ES_tradnl" sz="3600" dirty="0" err="1">
                <a:latin typeface="Helvetica"/>
                <a:cs typeface="Helvetica"/>
              </a:rPr>
              <a:t>have</a:t>
            </a:r>
            <a:r>
              <a:rPr lang="es-ES_tradnl" sz="3600" dirty="0">
                <a:latin typeface="Helvetica"/>
                <a:cs typeface="Helvetica"/>
              </a:rPr>
              <a:t> </a:t>
            </a:r>
            <a:r>
              <a:rPr lang="es-ES_tradnl" sz="3600" dirty="0" err="1">
                <a:latin typeface="Helvetica"/>
                <a:cs typeface="Helvetica"/>
              </a:rPr>
              <a:t>been</a:t>
            </a:r>
            <a:r>
              <a:rPr lang="es-ES_tradnl" sz="3600" dirty="0">
                <a:latin typeface="Helvetica"/>
                <a:cs typeface="Helvetica"/>
              </a:rPr>
              <a:t> </a:t>
            </a:r>
            <a:r>
              <a:rPr lang="es-ES_tradnl" sz="3600" dirty="0" err="1">
                <a:latin typeface="Helvetica"/>
                <a:cs typeface="Helvetica"/>
              </a:rPr>
              <a:t>brought</a:t>
            </a:r>
            <a:r>
              <a:rPr lang="es-ES_tradnl" sz="3600" dirty="0">
                <a:latin typeface="Helvetica"/>
                <a:cs typeface="Helvetica"/>
              </a:rPr>
              <a:t> </a:t>
            </a:r>
            <a:r>
              <a:rPr lang="es-ES_tradnl" sz="3600" dirty="0" err="1">
                <a:latin typeface="Helvetica"/>
                <a:cs typeface="Helvetica"/>
              </a:rPr>
              <a:t>to</a:t>
            </a:r>
            <a:r>
              <a:rPr lang="es-ES_tradnl" sz="3600" dirty="0">
                <a:latin typeface="Helvetica"/>
                <a:cs typeface="Helvetica"/>
              </a:rPr>
              <a:t> light. </a:t>
            </a:r>
            <a:r>
              <a:rPr lang="es-ES_tradnl" sz="3600" dirty="0" err="1">
                <a:latin typeface="Helvetica"/>
                <a:cs typeface="Helvetica"/>
              </a:rPr>
              <a:t>Further</a:t>
            </a:r>
            <a:r>
              <a:rPr lang="es-ES_tradnl" sz="3600" dirty="0">
                <a:latin typeface="Helvetica"/>
                <a:cs typeface="Helvetica"/>
              </a:rPr>
              <a:t> </a:t>
            </a:r>
            <a:r>
              <a:rPr lang="es-ES_tradnl" sz="3600" dirty="0" err="1">
                <a:latin typeface="Helvetica"/>
                <a:cs typeface="Helvetica"/>
              </a:rPr>
              <a:t>study</a:t>
            </a:r>
            <a:r>
              <a:rPr lang="es-ES_tradnl" sz="3600" dirty="0">
                <a:latin typeface="Helvetica"/>
                <a:cs typeface="Helvetica"/>
              </a:rPr>
              <a:t> </a:t>
            </a:r>
            <a:r>
              <a:rPr lang="es-ES_tradnl" sz="3600" dirty="0" err="1">
                <a:latin typeface="Helvetica"/>
                <a:cs typeface="Helvetica"/>
              </a:rPr>
              <a:t>on</a:t>
            </a:r>
            <a:r>
              <a:rPr lang="es-ES_tradnl" sz="3600" dirty="0">
                <a:latin typeface="Helvetica"/>
                <a:cs typeface="Helvetica"/>
              </a:rPr>
              <a:t> </a:t>
            </a:r>
            <a:r>
              <a:rPr lang="es-ES_tradnl" sz="3600" dirty="0" err="1">
                <a:latin typeface="Helvetica"/>
                <a:cs typeface="Helvetica"/>
              </a:rPr>
              <a:t>spatial</a:t>
            </a:r>
            <a:r>
              <a:rPr lang="es-ES_tradnl" sz="3600" dirty="0">
                <a:latin typeface="Helvetica"/>
                <a:cs typeface="Helvetica"/>
              </a:rPr>
              <a:t> </a:t>
            </a:r>
            <a:r>
              <a:rPr lang="es-ES_tradnl" sz="3600" dirty="0" err="1">
                <a:latin typeface="Helvetica"/>
                <a:cs typeface="Helvetica"/>
              </a:rPr>
              <a:t>cognition</a:t>
            </a:r>
            <a:r>
              <a:rPr lang="es-ES_tradnl" sz="3600" dirty="0">
                <a:latin typeface="Helvetica"/>
                <a:cs typeface="Helvetica"/>
              </a:rPr>
              <a:t> in </a:t>
            </a:r>
            <a:r>
              <a:rPr lang="es-ES_tradnl" sz="3600" dirty="0" err="1">
                <a:latin typeface="Helvetica"/>
                <a:cs typeface="Helvetica"/>
              </a:rPr>
              <a:t>aquatic</a:t>
            </a:r>
            <a:r>
              <a:rPr lang="es-ES_tradnl" sz="3600" dirty="0">
                <a:latin typeface="Helvetica"/>
                <a:cs typeface="Helvetica"/>
              </a:rPr>
              <a:t> </a:t>
            </a:r>
            <a:r>
              <a:rPr lang="es-ES_tradnl" sz="3600" dirty="0" err="1">
                <a:latin typeface="Helvetica"/>
                <a:cs typeface="Helvetica"/>
              </a:rPr>
              <a:t>turtles</a:t>
            </a:r>
            <a:r>
              <a:rPr lang="es-ES_tradnl" sz="3600" dirty="0">
                <a:latin typeface="Helvetica"/>
                <a:cs typeface="Helvetica"/>
              </a:rPr>
              <a:t> </a:t>
            </a:r>
            <a:r>
              <a:rPr lang="es-ES_tradnl" sz="3600" dirty="0" err="1">
                <a:latin typeface="Helvetica"/>
                <a:cs typeface="Helvetica"/>
              </a:rPr>
              <a:t>is</a:t>
            </a:r>
            <a:r>
              <a:rPr lang="es-ES_tradnl" sz="3600" dirty="0">
                <a:latin typeface="Helvetica"/>
                <a:cs typeface="Helvetica"/>
              </a:rPr>
              <a:t> </a:t>
            </a:r>
            <a:r>
              <a:rPr lang="es-ES_tradnl" sz="3600" dirty="0" err="1">
                <a:latin typeface="Helvetica"/>
                <a:cs typeface="Helvetica"/>
              </a:rPr>
              <a:t>necesary</a:t>
            </a:r>
            <a:r>
              <a:rPr lang="es-ES_tradnl" sz="3600" dirty="0">
                <a:latin typeface="Helvetica"/>
                <a:cs typeface="Helvetica"/>
              </a:rPr>
              <a:t> </a:t>
            </a:r>
            <a:r>
              <a:rPr lang="es-ES_tradnl" sz="3600" dirty="0" err="1">
                <a:latin typeface="Helvetica"/>
                <a:cs typeface="Helvetica"/>
              </a:rPr>
              <a:t>to</a:t>
            </a:r>
            <a:r>
              <a:rPr lang="es-ES_tradnl" sz="3600" dirty="0">
                <a:latin typeface="Helvetica"/>
                <a:cs typeface="Helvetica"/>
              </a:rPr>
              <a:t> </a:t>
            </a:r>
            <a:r>
              <a:rPr lang="es-ES_tradnl" sz="3600" dirty="0" err="1">
                <a:latin typeface="Helvetica"/>
                <a:cs typeface="Helvetica"/>
              </a:rPr>
              <a:t>find</a:t>
            </a:r>
            <a:r>
              <a:rPr lang="es-ES_tradnl" sz="3600" dirty="0">
                <a:latin typeface="Helvetica"/>
                <a:cs typeface="Helvetica"/>
              </a:rPr>
              <a:t> </a:t>
            </a:r>
            <a:r>
              <a:rPr lang="es-ES_tradnl" sz="3600" dirty="0" err="1">
                <a:latin typeface="Helvetica"/>
                <a:cs typeface="Helvetica"/>
              </a:rPr>
              <a:t>how</a:t>
            </a:r>
            <a:r>
              <a:rPr lang="es-ES_tradnl" sz="3600" dirty="0">
                <a:latin typeface="Helvetica"/>
                <a:cs typeface="Helvetica"/>
              </a:rPr>
              <a:t> </a:t>
            </a:r>
            <a:r>
              <a:rPr lang="es-ES_tradnl" sz="3600" dirty="0" err="1">
                <a:latin typeface="Helvetica"/>
                <a:cs typeface="Helvetica"/>
              </a:rPr>
              <a:t>these</a:t>
            </a:r>
            <a:r>
              <a:rPr lang="es-ES_tradnl" sz="3600" dirty="0">
                <a:latin typeface="Helvetica"/>
                <a:cs typeface="Helvetica"/>
              </a:rPr>
              <a:t> </a:t>
            </a:r>
            <a:r>
              <a:rPr lang="es-ES_tradnl" sz="3600" dirty="0" err="1">
                <a:latin typeface="Helvetica"/>
                <a:cs typeface="Helvetica"/>
              </a:rPr>
              <a:t>animals</a:t>
            </a:r>
            <a:r>
              <a:rPr lang="es-ES_tradnl" sz="3600" dirty="0">
                <a:latin typeface="Helvetica"/>
                <a:cs typeface="Helvetica"/>
              </a:rPr>
              <a:t> </a:t>
            </a:r>
            <a:r>
              <a:rPr lang="es-ES_tradnl" sz="3600" dirty="0" err="1">
                <a:latin typeface="Helvetica"/>
                <a:cs typeface="Helvetica"/>
              </a:rPr>
              <a:t>think</a:t>
            </a:r>
            <a:r>
              <a:rPr lang="es-ES_tradnl" sz="3600" dirty="0">
                <a:latin typeface="Helvetica"/>
                <a:cs typeface="Helvetica"/>
              </a:rPr>
              <a:t>.</a:t>
            </a:r>
          </a:p>
        </p:txBody>
      </p:sp>
      <p:pic>
        <p:nvPicPr>
          <p:cNvPr id="9" name="Picture 8" descr="IMG_278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40761" y="4321176"/>
            <a:ext cx="10948435" cy="821132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1472</TotalTime>
  <Words>377</Words>
  <Application>Microsoft Office PowerPoint</Application>
  <PresentationFormat>Custom</PresentationFormat>
  <Paragraphs>21</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Helvetica</vt:lpstr>
      <vt:lpstr>URWGroteskBol</vt:lpstr>
      <vt:lpstr>URWGroteskWidMed</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Jefferson Holland</dc:creator>
  <cp:lastModifiedBy>Dennis Ferraro</cp:lastModifiedBy>
  <cp:revision>22</cp:revision>
  <dcterms:created xsi:type="dcterms:W3CDTF">2014-11-21T15:33:19Z</dcterms:created>
  <dcterms:modified xsi:type="dcterms:W3CDTF">2026-02-09T18:16:04Z</dcterms:modified>
</cp:coreProperties>
</file>